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8" r:id="rId3"/>
    <p:sldId id="256"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Lst>
  <p:sldSz cx="12190413"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B50C8-DC2B-415F-BCB3-0C8C6D310A01}" type="datetimeFigureOut">
              <a:rPr lang="de-DE" smtClean="0"/>
              <a:t>12.04.2023</a:t>
            </a:fld>
            <a:endParaRPr lang="de-DE"/>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70A19-4B14-4CAD-9E7B-0C0C9C51F88A}" type="slidenum">
              <a:rPr lang="de-DE" smtClean="0"/>
              <a:t>‹Nr.›</a:t>
            </a:fld>
            <a:endParaRPr lang="de-DE"/>
          </a:p>
        </p:txBody>
      </p:sp>
    </p:spTree>
    <p:extLst>
      <p:ext uri="{BB962C8B-B14F-4D97-AF65-F5344CB8AC3E}">
        <p14:creationId xmlns:p14="http://schemas.microsoft.com/office/powerpoint/2010/main" val="412991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685800"/>
            <a:ext cx="6092825"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DCD9992-2E64-4299-8BEC-88B6117E06BE}"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383891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282" y="2130427"/>
            <a:ext cx="10361851" cy="1470025"/>
          </a:xfrm>
        </p:spPr>
        <p:txBody>
          <a:bodyPr/>
          <a:lstStyle/>
          <a:p>
            <a:r>
              <a:rPr lang="de-DE"/>
              <a:t>Titelmasterformat durch Klicken bearbeiten</a:t>
            </a:r>
          </a:p>
        </p:txBody>
      </p:sp>
      <p:sp>
        <p:nvSpPr>
          <p:cNvPr id="3" name="Untertitel 2"/>
          <p:cNvSpPr>
            <a:spLocks noGrp="1"/>
          </p:cNvSpPr>
          <p:nvPr>
            <p:ph type="subTitle" idx="1"/>
          </p:nvPr>
        </p:nvSpPr>
        <p:spPr>
          <a:xfrm>
            <a:off x="1828562" y="3886200"/>
            <a:ext cx="853329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A47F8EF-20B6-4295-B1C7-5AFDAD2D69EC}" type="datetimeFigureOut">
              <a:rPr lang="de-DE" smtClean="0"/>
              <a:t>12.04.2023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28154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A47F8EF-20B6-4295-B1C7-5AFDAD2D69EC}" type="datetimeFigureOut">
              <a:rPr lang="de-DE" smtClean="0"/>
              <a:t>12.04.2023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21279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1136451" y="274640"/>
            <a:ext cx="3456068"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768250" y="274640"/>
            <a:ext cx="10165026"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A47F8EF-20B6-4295-B1C7-5AFDAD2D69EC}" type="datetimeFigureOut">
              <a:rPr lang="de-DE" smtClean="0"/>
              <a:t>12.04.2023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423281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348647C-21B8-4868-89FB-2C5EF409052E}" type="datetime1">
              <a:rPr lang="de-DE" smtClean="0">
                <a:solidFill>
                  <a:srgbClr val="65B245"/>
                </a:solidFill>
              </a:rPr>
              <a:pPr/>
              <a:t>12.04.2023</a:t>
            </a:fld>
            <a:endParaRPr lang="de-DE">
              <a:solidFill>
                <a:srgbClr val="65B245"/>
              </a:solidFill>
            </a:endParaRPr>
          </a:p>
        </p:txBody>
      </p:sp>
      <p:sp>
        <p:nvSpPr>
          <p:cNvPr id="5" name="Fußzeilenplatzhalter 4"/>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6" name="Foliennummernplatzhalter 5"/>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8000"/>
          </a:xfrm>
          <a:prstGeom prst="rect">
            <a:avLst/>
          </a:prstGeom>
        </p:spPr>
      </p:pic>
      <p:sp>
        <p:nvSpPr>
          <p:cNvPr id="8" name="Rechteck 7"/>
          <p:cNvSpPr/>
          <p:nvPr userDrawn="1"/>
        </p:nvSpPr>
        <p:spPr>
          <a:xfrm>
            <a:off x="1053601" y="940528"/>
            <a:ext cx="10042939" cy="500742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solidFill>
                <a:srgbClr val="727777"/>
              </a:solidFill>
            </a:endParaRPr>
          </a:p>
        </p:txBody>
      </p:sp>
      <p:sp>
        <p:nvSpPr>
          <p:cNvPr id="2" name="Titel 1"/>
          <p:cNvSpPr>
            <a:spLocks noGrp="1"/>
          </p:cNvSpPr>
          <p:nvPr>
            <p:ph type="ctrTitle"/>
          </p:nvPr>
        </p:nvSpPr>
        <p:spPr>
          <a:xfrm>
            <a:off x="1523803" y="1375956"/>
            <a:ext cx="9142809" cy="2134009"/>
          </a:xfrm>
        </p:spPr>
        <p:txBody>
          <a:bodyPr anchor="b">
            <a:normAutofit/>
          </a:bodyPr>
          <a:lstStyle>
            <a:lvl1pPr algn="ctr">
              <a:lnSpc>
                <a:spcPct val="100000"/>
              </a:lnSpc>
              <a:defRPr sz="4400" b="1" u="none">
                <a:solidFill>
                  <a:schemeClr val="tx1"/>
                </a:solidFill>
                <a:latin typeface="+mj-lt"/>
              </a:defRPr>
            </a:lvl1pPr>
          </a:lstStyle>
          <a:p>
            <a:r>
              <a:rPr lang="de-DE" dirty="0"/>
              <a:t>Titelmasterformat durch Klicken bearbeiten</a:t>
            </a:r>
          </a:p>
        </p:txBody>
      </p:sp>
      <p:sp>
        <p:nvSpPr>
          <p:cNvPr id="3" name="Untertitel 2"/>
          <p:cNvSpPr>
            <a:spLocks noGrp="1"/>
          </p:cNvSpPr>
          <p:nvPr>
            <p:ph type="subTitle" idx="1"/>
          </p:nvPr>
        </p:nvSpPr>
        <p:spPr>
          <a:xfrm>
            <a:off x="1523803" y="3602038"/>
            <a:ext cx="9142809" cy="1655762"/>
          </a:xfrm>
        </p:spPr>
        <p:txBody>
          <a:bodyPr wrap="none"/>
          <a:lstStyle>
            <a:lvl1pPr marL="0" indent="0" algn="ctr">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30190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19DC8E7-30DB-446E-89E1-848B3DCB7975}" type="datetime1">
              <a:rPr lang="de-DE" smtClean="0">
                <a:solidFill>
                  <a:srgbClr val="65B245"/>
                </a:solidFill>
              </a:rPr>
              <a:pPr/>
              <a:t>12.04.2023</a:t>
            </a:fld>
            <a:endParaRPr lang="de-DE">
              <a:solidFill>
                <a:srgbClr val="65B245"/>
              </a:solidFill>
            </a:endParaRPr>
          </a:p>
        </p:txBody>
      </p:sp>
      <p:sp>
        <p:nvSpPr>
          <p:cNvPr id="5" name="Fußzeilenplatzhalter 4"/>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6" name="Foliennummernplatzhalter 5"/>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Tree>
    <p:extLst>
      <p:ext uri="{BB962C8B-B14F-4D97-AF65-F5344CB8AC3E}">
        <p14:creationId xmlns:p14="http://schemas.microsoft.com/office/powerpoint/2010/main" val="4017944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742" y="1709741"/>
            <a:ext cx="10514232"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742" y="4589466"/>
            <a:ext cx="1051423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DE846E4-C6CB-4F1D-8E33-A6A3742D72AB}" type="datetime1">
              <a:rPr lang="de-DE" smtClean="0">
                <a:solidFill>
                  <a:srgbClr val="65B245"/>
                </a:solidFill>
              </a:rPr>
              <a:pPr/>
              <a:t>12.04.2023</a:t>
            </a:fld>
            <a:endParaRPr lang="de-DE">
              <a:solidFill>
                <a:srgbClr val="65B245"/>
              </a:solidFill>
            </a:endParaRPr>
          </a:p>
        </p:txBody>
      </p:sp>
      <p:sp>
        <p:nvSpPr>
          <p:cNvPr id="5" name="Fußzeilenplatzhalter 4"/>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6" name="Foliennummernplatzhalter 5"/>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Tree>
    <p:extLst>
      <p:ext uri="{BB962C8B-B14F-4D97-AF65-F5344CB8AC3E}">
        <p14:creationId xmlns:p14="http://schemas.microsoft.com/office/powerpoint/2010/main" val="1223589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091" y="1825625"/>
            <a:ext cx="5180926"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1396" y="1825625"/>
            <a:ext cx="5180926"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EDFB03B-D9C7-41D4-8394-2F0D6C104773}" type="datetime1">
              <a:rPr lang="de-DE" smtClean="0">
                <a:solidFill>
                  <a:srgbClr val="65B245"/>
                </a:solidFill>
              </a:rPr>
              <a:pPr/>
              <a:t>12.04.2023</a:t>
            </a:fld>
            <a:endParaRPr lang="de-DE">
              <a:solidFill>
                <a:srgbClr val="65B245"/>
              </a:solidFill>
            </a:endParaRPr>
          </a:p>
        </p:txBody>
      </p:sp>
      <p:sp>
        <p:nvSpPr>
          <p:cNvPr id="6" name="Fußzeilenplatzhalter 5"/>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7" name="Foliennummernplatzhalter 6"/>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
        <p:nvSpPr>
          <p:cNvPr id="8" name="Titel 1"/>
          <p:cNvSpPr>
            <a:spLocks noGrp="1"/>
          </p:cNvSpPr>
          <p:nvPr>
            <p:ph type="title"/>
          </p:nvPr>
        </p:nvSpPr>
        <p:spPr>
          <a:xfrm>
            <a:off x="838092" y="365128"/>
            <a:ext cx="6702551" cy="1325563"/>
          </a:xfrm>
        </p:spPr>
        <p:txBody>
          <a:bodyPr/>
          <a:lstStyle>
            <a:lvl1pPr>
              <a:defRPr sz="2400" b="0"/>
            </a:lvl1pPr>
          </a:lstStyle>
          <a:p>
            <a:r>
              <a:rPr lang="de-DE" dirty="0"/>
              <a:t>Titelmasterformat durch Klicken bearbeiten</a:t>
            </a:r>
          </a:p>
        </p:txBody>
      </p:sp>
    </p:spTree>
    <p:extLst>
      <p:ext uri="{BB962C8B-B14F-4D97-AF65-F5344CB8AC3E}">
        <p14:creationId xmlns:p14="http://schemas.microsoft.com/office/powerpoint/2010/main" val="218200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681" y="1681163"/>
            <a:ext cx="51571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hasCustomPrompt="1"/>
          </p:nvPr>
        </p:nvSpPr>
        <p:spPr>
          <a:xfrm>
            <a:off x="839681" y="2505075"/>
            <a:ext cx="5157115" cy="3684588"/>
          </a:xfrm>
        </p:spPr>
        <p:txBody>
          <a:bodyPr/>
          <a:lstStyle/>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1398" y="1681163"/>
            <a:ext cx="51825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hasCustomPrompt="1"/>
          </p:nvPr>
        </p:nvSpPr>
        <p:spPr>
          <a:xfrm>
            <a:off x="6171398" y="2505075"/>
            <a:ext cx="5182514" cy="3684588"/>
          </a:xfrm>
        </p:spPr>
        <p:txBody>
          <a:bodyPr/>
          <a:lstStyle/>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5BFA6938-21E8-4286-B496-E20B27479070}" type="datetime1">
              <a:rPr lang="de-DE" smtClean="0">
                <a:solidFill>
                  <a:srgbClr val="65B245"/>
                </a:solidFill>
              </a:rPr>
              <a:pPr/>
              <a:t>12.04.2023</a:t>
            </a:fld>
            <a:endParaRPr lang="de-DE">
              <a:solidFill>
                <a:srgbClr val="65B245"/>
              </a:solidFill>
            </a:endParaRPr>
          </a:p>
        </p:txBody>
      </p:sp>
      <p:sp>
        <p:nvSpPr>
          <p:cNvPr id="8" name="Fußzeilenplatzhalter 7"/>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9" name="Foliennummernplatzhalter 8"/>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
        <p:nvSpPr>
          <p:cNvPr id="10" name="Titel 1"/>
          <p:cNvSpPr>
            <a:spLocks noGrp="1"/>
          </p:cNvSpPr>
          <p:nvPr>
            <p:ph type="title"/>
          </p:nvPr>
        </p:nvSpPr>
        <p:spPr>
          <a:xfrm>
            <a:off x="838092" y="365128"/>
            <a:ext cx="6702551" cy="1325563"/>
          </a:xfrm>
        </p:spPr>
        <p:txBody>
          <a:bodyPr/>
          <a:lstStyle>
            <a:lvl1pPr>
              <a:defRPr sz="2400" b="0"/>
            </a:lvl1pPr>
          </a:lstStyle>
          <a:p>
            <a:r>
              <a:rPr lang="de-DE" dirty="0"/>
              <a:t>Titelmasterformat durch Klicken bearbeiten</a:t>
            </a:r>
          </a:p>
        </p:txBody>
      </p:sp>
    </p:spTree>
    <p:extLst>
      <p:ext uri="{BB962C8B-B14F-4D97-AF65-F5344CB8AC3E}">
        <p14:creationId xmlns:p14="http://schemas.microsoft.com/office/powerpoint/2010/main" val="286388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p>
        </p:txBody>
      </p:sp>
      <p:sp>
        <p:nvSpPr>
          <p:cNvPr id="7" name="Datumsplatzhalter 6"/>
          <p:cNvSpPr>
            <a:spLocks noGrp="1"/>
          </p:cNvSpPr>
          <p:nvPr>
            <p:ph type="dt" sz="half" idx="10"/>
          </p:nvPr>
        </p:nvSpPr>
        <p:spPr/>
        <p:txBody>
          <a:bodyPr/>
          <a:lstStyle/>
          <a:p>
            <a:fld id="{D495CEA0-5995-4774-A622-D2C8116321AC}" type="datetime1">
              <a:rPr lang="de-DE" smtClean="0">
                <a:solidFill>
                  <a:srgbClr val="65B245"/>
                </a:solidFill>
              </a:rPr>
              <a:pPr/>
              <a:t>12.04.2023</a:t>
            </a:fld>
            <a:endParaRPr lang="de-DE" dirty="0">
              <a:solidFill>
                <a:srgbClr val="65B245"/>
              </a:solidFill>
            </a:endParaRPr>
          </a:p>
        </p:txBody>
      </p:sp>
      <p:sp>
        <p:nvSpPr>
          <p:cNvPr id="8" name="Fußzeilenplatzhalter 7"/>
          <p:cNvSpPr>
            <a:spLocks noGrp="1"/>
          </p:cNvSpPr>
          <p:nvPr>
            <p:ph type="ftr" sz="quarter" idx="11"/>
          </p:nvPr>
        </p:nvSpPr>
        <p:spPr/>
        <p:txBody>
          <a:bodyPr/>
          <a:lstStyle/>
          <a:p>
            <a:r>
              <a:rPr lang="de-DE">
                <a:solidFill>
                  <a:srgbClr val="65B245"/>
                </a:solidFill>
              </a:rPr>
              <a:t>Brenner Nordzulauf AT-DE Kooperation          info@mopa.de   www.mopa.de</a:t>
            </a:r>
            <a:endParaRPr lang="de-DE" dirty="0">
              <a:solidFill>
                <a:srgbClr val="65B245"/>
              </a:solidFill>
            </a:endParaRPr>
          </a:p>
        </p:txBody>
      </p:sp>
      <p:sp>
        <p:nvSpPr>
          <p:cNvPr id="9" name="Foliennummernplatzhalter 8"/>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dirty="0">
              <a:solidFill>
                <a:srgbClr val="65B245"/>
              </a:solidFill>
            </a:endParaRPr>
          </a:p>
        </p:txBody>
      </p:sp>
    </p:spTree>
    <p:extLst>
      <p:ext uri="{BB962C8B-B14F-4D97-AF65-F5344CB8AC3E}">
        <p14:creationId xmlns:p14="http://schemas.microsoft.com/office/powerpoint/2010/main" val="749645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C8F9CA3-075F-4D12-B236-86ED83B084FF}" type="datetime1">
              <a:rPr lang="de-DE" smtClean="0">
                <a:solidFill>
                  <a:srgbClr val="65B245"/>
                </a:solidFill>
              </a:rPr>
              <a:pPr/>
              <a:t>12.04.2023</a:t>
            </a:fld>
            <a:endParaRPr lang="de-DE">
              <a:solidFill>
                <a:srgbClr val="65B245"/>
              </a:solidFill>
            </a:endParaRPr>
          </a:p>
        </p:txBody>
      </p:sp>
      <p:sp>
        <p:nvSpPr>
          <p:cNvPr id="3" name="Fußzeilenplatzhalter 2"/>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4" name="Foliennummernplatzhalter 3"/>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Tree>
    <p:extLst>
      <p:ext uri="{BB962C8B-B14F-4D97-AF65-F5344CB8AC3E}">
        <p14:creationId xmlns:p14="http://schemas.microsoft.com/office/powerpoint/2010/main" val="3682738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679" y="457200"/>
            <a:ext cx="393172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2514" y="1985554"/>
            <a:ext cx="6171396" cy="387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CCA701B-F7BC-40FD-A487-066A9EB4B0EA}" type="datetime1">
              <a:rPr lang="de-DE" smtClean="0">
                <a:solidFill>
                  <a:srgbClr val="65B245"/>
                </a:solidFill>
              </a:rPr>
              <a:pPr/>
              <a:t>12.04.2023</a:t>
            </a:fld>
            <a:endParaRPr lang="de-DE">
              <a:solidFill>
                <a:srgbClr val="65B245"/>
              </a:solidFill>
            </a:endParaRPr>
          </a:p>
        </p:txBody>
      </p:sp>
      <p:sp>
        <p:nvSpPr>
          <p:cNvPr id="6" name="Fußzeilenplatzhalter 5"/>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7" name="Foliennummernplatzhalter 6"/>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Tree>
    <p:extLst>
      <p:ext uri="{BB962C8B-B14F-4D97-AF65-F5344CB8AC3E}">
        <p14:creationId xmlns:p14="http://schemas.microsoft.com/office/powerpoint/2010/main" val="419479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A47F8EF-20B6-4295-B1C7-5AFDAD2D69EC}" type="datetimeFigureOut">
              <a:rPr lang="de-DE" smtClean="0"/>
              <a:t>12.04.2023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920514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0" y="0"/>
            <a:ext cx="6095207" cy="64699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2" name="Titel 1"/>
          <p:cNvSpPr>
            <a:spLocks noGrp="1"/>
          </p:cNvSpPr>
          <p:nvPr>
            <p:ph type="title"/>
          </p:nvPr>
        </p:nvSpPr>
        <p:spPr>
          <a:xfrm>
            <a:off x="6686225" y="1807028"/>
            <a:ext cx="3931725" cy="1600200"/>
          </a:xfrm>
        </p:spPr>
        <p:txBody>
          <a:bodyPr anchor="b"/>
          <a:lstStyle>
            <a:lvl1pPr>
              <a:defRPr sz="3200"/>
            </a:lvl1pPr>
          </a:lstStyle>
          <a:p>
            <a:r>
              <a:rPr lang="de-DE" dirty="0"/>
              <a:t>Titelmasterformat durch Klicken bearbeiten</a:t>
            </a:r>
          </a:p>
        </p:txBody>
      </p:sp>
      <p:sp>
        <p:nvSpPr>
          <p:cNvPr id="4" name="Textplatzhalter 3"/>
          <p:cNvSpPr>
            <a:spLocks noGrp="1"/>
          </p:cNvSpPr>
          <p:nvPr>
            <p:ph type="body" sz="half" idx="2"/>
          </p:nvPr>
        </p:nvSpPr>
        <p:spPr>
          <a:xfrm>
            <a:off x="6686224" y="3651068"/>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umsplatzhalter 4"/>
          <p:cNvSpPr>
            <a:spLocks noGrp="1"/>
          </p:cNvSpPr>
          <p:nvPr>
            <p:ph type="dt" sz="half" idx="10"/>
          </p:nvPr>
        </p:nvSpPr>
        <p:spPr/>
        <p:txBody>
          <a:bodyPr/>
          <a:lstStyle/>
          <a:p>
            <a:fld id="{545D80E6-16A3-463C-9926-F053021D20FD}" type="datetime1">
              <a:rPr lang="de-DE" smtClean="0">
                <a:solidFill>
                  <a:srgbClr val="65B245"/>
                </a:solidFill>
              </a:rPr>
              <a:pPr/>
              <a:t>12.04.2023</a:t>
            </a:fld>
            <a:endParaRPr lang="de-DE">
              <a:solidFill>
                <a:srgbClr val="65B245"/>
              </a:solidFill>
            </a:endParaRPr>
          </a:p>
        </p:txBody>
      </p:sp>
      <p:sp>
        <p:nvSpPr>
          <p:cNvPr id="6" name="Fußzeilenplatzhalter 5"/>
          <p:cNvSpPr>
            <a:spLocks noGrp="1"/>
          </p:cNvSpPr>
          <p:nvPr>
            <p:ph type="ftr" sz="quarter" idx="11"/>
          </p:nvPr>
        </p:nvSpPr>
        <p:spPr/>
        <p:txBody>
          <a:bodyPr/>
          <a:lstStyle/>
          <a:p>
            <a:r>
              <a:rPr lang="de-DE">
                <a:solidFill>
                  <a:srgbClr val="65B245"/>
                </a:solidFill>
              </a:rPr>
              <a:t>Brenner Nordzulauf AT-DE Kooperation          info@mopa.de   www.mopa.de</a:t>
            </a:r>
          </a:p>
        </p:txBody>
      </p:sp>
      <p:sp>
        <p:nvSpPr>
          <p:cNvPr id="7" name="Foliennummernplatzhalter 6"/>
          <p:cNvSpPr>
            <a:spLocks noGrp="1"/>
          </p:cNvSpPr>
          <p:nvPr>
            <p:ph type="sldNum" sz="quarter" idx="12"/>
          </p:nvPr>
        </p:nvSpPr>
        <p:spPr/>
        <p:txBody>
          <a:bodyPr/>
          <a:lstStyle/>
          <a:p>
            <a:fld id="{654E6472-20AE-484C-AFBB-0019B7077CED}" type="slidenum">
              <a:rPr lang="de-DE" smtClean="0">
                <a:solidFill>
                  <a:srgbClr val="65B245"/>
                </a:solidFill>
              </a:rPr>
              <a:pPr/>
              <a:t>‹Nr.›</a:t>
            </a:fld>
            <a:endParaRPr lang="de-DE">
              <a:solidFill>
                <a:srgbClr val="65B245"/>
              </a:solidFill>
            </a:endParaRPr>
          </a:p>
        </p:txBody>
      </p:sp>
    </p:spTree>
    <p:extLst>
      <p:ext uri="{BB962C8B-B14F-4D97-AF65-F5344CB8AC3E}">
        <p14:creationId xmlns:p14="http://schemas.microsoft.com/office/powerpoint/2010/main" val="180939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58" y="4406902"/>
            <a:ext cx="10361851"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2958"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CA47F8EF-20B6-4295-B1C7-5AFDAD2D69EC}" type="datetimeFigureOut">
              <a:rPr lang="de-DE" smtClean="0"/>
              <a:t>12.04.2023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245785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768252" y="1600202"/>
            <a:ext cx="681054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7781972" y="1600202"/>
            <a:ext cx="681054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A47F8EF-20B6-4295-B1C7-5AFDAD2D69EC}" type="datetimeFigureOut">
              <a:rPr lang="de-DE" smtClean="0"/>
              <a:t>12.04.2023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180923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521" y="274638"/>
            <a:ext cx="10971372"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2562"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2562"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A47F8EF-20B6-4295-B1C7-5AFDAD2D69EC}" type="datetimeFigureOut">
              <a:rPr lang="de-DE" smtClean="0"/>
              <a:t>12.04.2023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130440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A47F8EF-20B6-4295-B1C7-5AFDAD2D69EC}" type="datetimeFigureOut">
              <a:rPr lang="de-DE" smtClean="0"/>
              <a:t>12.04.2023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409758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A47F8EF-20B6-4295-B1C7-5AFDAD2D69EC}" type="datetimeFigureOut">
              <a:rPr lang="de-DE" smtClean="0"/>
              <a:t>12.04.2023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378752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522" y="273050"/>
            <a:ext cx="4010562"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112" y="273052"/>
            <a:ext cx="681478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522" y="1435102"/>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A47F8EF-20B6-4295-B1C7-5AFDAD2D69EC}" type="datetimeFigureOut">
              <a:rPr lang="de-DE" smtClean="0"/>
              <a:t>12.04.2023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334327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406" y="4800600"/>
            <a:ext cx="7314248"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A47F8EF-20B6-4295-B1C7-5AFDAD2D69EC}" type="datetimeFigureOut">
              <a:rPr lang="de-DE" smtClean="0"/>
              <a:t>12.04.2023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41BC335-3E6A-4ACD-B527-8B75C1A035A9}" type="slidenum">
              <a:rPr lang="de-DE" smtClean="0"/>
              <a:t>‹Nr.›</a:t>
            </a:fld>
            <a:endParaRPr lang="de-DE"/>
          </a:p>
        </p:txBody>
      </p:sp>
    </p:spTree>
    <p:extLst>
      <p:ext uri="{BB962C8B-B14F-4D97-AF65-F5344CB8AC3E}">
        <p14:creationId xmlns:p14="http://schemas.microsoft.com/office/powerpoint/2010/main" val="127952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521" y="1600202"/>
            <a:ext cx="10971372"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521" y="6356352"/>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F8EF-20B6-4295-B1C7-5AFDAD2D69EC}" type="datetimeFigureOut">
              <a:rPr lang="de-DE" smtClean="0"/>
              <a:t>12.04.2023</a:t>
            </a:fld>
            <a:endParaRPr lang="de-DE"/>
          </a:p>
        </p:txBody>
      </p:sp>
      <p:sp>
        <p:nvSpPr>
          <p:cNvPr id="5" name="Fußzeilenplatzhalter 4"/>
          <p:cNvSpPr>
            <a:spLocks noGrp="1"/>
          </p:cNvSpPr>
          <p:nvPr>
            <p:ph type="ftr" sz="quarter" idx="3"/>
          </p:nvPr>
        </p:nvSpPr>
        <p:spPr>
          <a:xfrm>
            <a:off x="4165059" y="6356352"/>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6462" y="6356352"/>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BC335-3E6A-4ACD-B527-8B75C1A035A9}" type="slidenum">
              <a:rPr lang="de-DE" smtClean="0"/>
              <a:t>‹Nr.›</a:t>
            </a:fld>
            <a:endParaRPr lang="de-DE"/>
          </a:p>
        </p:txBody>
      </p:sp>
    </p:spTree>
    <p:extLst>
      <p:ext uri="{BB962C8B-B14F-4D97-AF65-F5344CB8AC3E}">
        <p14:creationId xmlns:p14="http://schemas.microsoft.com/office/powerpoint/2010/main" val="67727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092" y="365128"/>
            <a:ext cx="6702551" cy="1325563"/>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838091" y="1825625"/>
            <a:ext cx="10514232" cy="4351338"/>
          </a:xfrm>
          <a:prstGeom prst="rect">
            <a:avLst/>
          </a:prstGeom>
        </p:spPr>
        <p:txBody>
          <a:bodyPr vert="horz" lIns="91440" tIns="45720" rIns="91440" bIns="45720" rtlCol="0">
            <a:noAutofit/>
          </a:bodyPr>
          <a:lstStyle/>
          <a:p>
            <a:pPr lvl="0"/>
            <a:endParaRPr lang="de-DE" dirty="0"/>
          </a:p>
        </p:txBody>
      </p:sp>
      <p:sp>
        <p:nvSpPr>
          <p:cNvPr id="4" name="Datumsplatzhalter 3"/>
          <p:cNvSpPr>
            <a:spLocks noGrp="1"/>
          </p:cNvSpPr>
          <p:nvPr>
            <p:ph type="dt" sz="half" idx="2"/>
          </p:nvPr>
        </p:nvSpPr>
        <p:spPr>
          <a:xfrm>
            <a:off x="838092" y="6495691"/>
            <a:ext cx="1660944" cy="365125"/>
          </a:xfrm>
          <a:prstGeom prst="rect">
            <a:avLst/>
          </a:prstGeom>
        </p:spPr>
        <p:txBody>
          <a:bodyPr vert="horz" lIns="91440" tIns="45720" rIns="91440" bIns="45720" rtlCol="0" anchor="ctr"/>
          <a:lstStyle>
            <a:lvl1pPr algn="l">
              <a:defRPr sz="1200">
                <a:solidFill>
                  <a:schemeClr val="tx2"/>
                </a:solidFill>
              </a:defRPr>
            </a:lvl1pPr>
          </a:lstStyle>
          <a:p>
            <a:fld id="{D495CEA0-5995-4774-A622-D2C8116321AC}" type="datetime1">
              <a:rPr lang="de-DE" smtClean="0">
                <a:solidFill>
                  <a:srgbClr val="65B245"/>
                </a:solidFill>
              </a:rPr>
              <a:pPr/>
              <a:t>12.04.2023</a:t>
            </a:fld>
            <a:endParaRPr lang="de-DE" dirty="0">
              <a:solidFill>
                <a:srgbClr val="65B245"/>
              </a:solidFill>
            </a:endParaRPr>
          </a:p>
        </p:txBody>
      </p:sp>
      <p:sp>
        <p:nvSpPr>
          <p:cNvPr id="5" name="Fußzeilenplatzhalter 4"/>
          <p:cNvSpPr>
            <a:spLocks noGrp="1"/>
          </p:cNvSpPr>
          <p:nvPr>
            <p:ph type="ftr" sz="quarter" idx="3"/>
          </p:nvPr>
        </p:nvSpPr>
        <p:spPr>
          <a:xfrm>
            <a:off x="2958352" y="6495691"/>
            <a:ext cx="7455744" cy="365125"/>
          </a:xfrm>
          <a:prstGeom prst="rect">
            <a:avLst/>
          </a:prstGeom>
        </p:spPr>
        <p:txBody>
          <a:bodyPr vert="horz" lIns="91440" tIns="45720" rIns="91440" bIns="45720" rtlCol="0" anchor="ctr"/>
          <a:lstStyle>
            <a:lvl1pPr algn="l">
              <a:defRPr sz="1200">
                <a:solidFill>
                  <a:schemeClr val="tx2"/>
                </a:solidFill>
              </a:defRPr>
            </a:lvl1pPr>
          </a:lstStyle>
          <a:p>
            <a:r>
              <a:rPr lang="de-DE" dirty="0">
                <a:solidFill>
                  <a:srgbClr val="65B245"/>
                </a:solidFill>
              </a:rPr>
              <a:t>Brenner Nordzulauf AT-DE Kooperation          info@mopa.de   www.mopa.de</a:t>
            </a:r>
          </a:p>
        </p:txBody>
      </p:sp>
      <p:sp>
        <p:nvSpPr>
          <p:cNvPr id="6" name="Foliennummernplatzhalter 5"/>
          <p:cNvSpPr>
            <a:spLocks noGrp="1"/>
          </p:cNvSpPr>
          <p:nvPr>
            <p:ph type="sldNum" sz="quarter" idx="4"/>
          </p:nvPr>
        </p:nvSpPr>
        <p:spPr>
          <a:xfrm>
            <a:off x="10840760" y="6495691"/>
            <a:ext cx="511562" cy="365125"/>
          </a:xfrm>
          <a:prstGeom prst="rect">
            <a:avLst/>
          </a:prstGeom>
        </p:spPr>
        <p:txBody>
          <a:bodyPr vert="horz" lIns="91440" tIns="45720" rIns="91440" bIns="45720" rtlCol="0" anchor="ctr"/>
          <a:lstStyle>
            <a:lvl1pPr algn="r">
              <a:defRPr sz="1200">
                <a:solidFill>
                  <a:schemeClr val="tx2"/>
                </a:solidFill>
              </a:defRPr>
            </a:lvl1pPr>
          </a:lstStyle>
          <a:p>
            <a:fld id="{654E6472-20AE-484C-AFBB-0019B7077CED}" type="slidenum">
              <a:rPr lang="de-DE" smtClean="0">
                <a:solidFill>
                  <a:srgbClr val="65B245"/>
                </a:solidFill>
              </a:rPr>
              <a:pPr/>
              <a:t>‹Nr.›</a:t>
            </a:fld>
            <a:endParaRPr lang="de-DE" dirty="0">
              <a:solidFill>
                <a:srgbClr val="65B245"/>
              </a:solidFill>
            </a:endParaRPr>
          </a:p>
        </p:txBody>
      </p:sp>
      <p:cxnSp>
        <p:nvCxnSpPr>
          <p:cNvPr id="8" name="Gerader Verbinder 7"/>
          <p:cNvCxnSpPr/>
          <p:nvPr userDrawn="1"/>
        </p:nvCxnSpPr>
        <p:spPr>
          <a:xfrm>
            <a:off x="1" y="6486979"/>
            <a:ext cx="1219041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17095" y="375505"/>
            <a:ext cx="2115906" cy="764690"/>
          </a:xfrm>
          <a:prstGeom prst="rect">
            <a:avLst/>
          </a:prstGeom>
        </p:spPr>
      </p:pic>
    </p:spTree>
    <p:extLst>
      <p:ext uri="{BB962C8B-B14F-4D97-AF65-F5344CB8AC3E}">
        <p14:creationId xmlns:p14="http://schemas.microsoft.com/office/powerpoint/2010/main" val="2410893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DE" sz="3600" dirty="0"/>
              <a:t>Umgebungslärmkartierung Stufe 4 an Hauptverkehrsstraßen in Sachsen-Anhalt</a:t>
            </a:r>
          </a:p>
        </p:txBody>
      </p:sp>
      <p:sp>
        <p:nvSpPr>
          <p:cNvPr id="6" name="Untertitel 5"/>
          <p:cNvSpPr>
            <a:spLocks noGrp="1"/>
          </p:cNvSpPr>
          <p:nvPr>
            <p:ph type="subTitle" idx="1"/>
          </p:nvPr>
        </p:nvSpPr>
        <p:spPr/>
        <p:txBody>
          <a:bodyPr/>
          <a:lstStyle/>
          <a:p>
            <a:r>
              <a:rPr lang="de-DE" dirty="0"/>
              <a:t>Stadt Schönebeck (Elbe</a:t>
            </a:r>
            <a:r>
              <a:rPr lang="de-DE" dirty="0" smtClean="0"/>
              <a:t>)</a:t>
            </a:r>
            <a:endParaRPr lang="de-DE" dirty="0" smtClean="0"/>
          </a:p>
          <a:p>
            <a:r>
              <a:rPr lang="de-DE" dirty="0"/>
              <a:t/>
            </a:r>
            <a:br>
              <a:rPr lang="de-DE" dirty="0"/>
            </a:br>
            <a:endParaRPr lang="de-DE" dirty="0"/>
          </a:p>
        </p:txBody>
      </p:sp>
      <p:pic>
        <p:nvPicPr>
          <p:cNvPr id="4" name="Grafik 3" descr="Ein Bild, das Text enthält.&#10;&#10;Automatisch generierte Beschreibung">
            <a:extLst>
              <a:ext uri="{FF2B5EF4-FFF2-40B4-BE49-F238E27FC236}">
                <a16:creationId xmlns:a16="http://schemas.microsoft.com/office/drawing/2014/main" id="{E734E19A-CF71-4156-C87F-1355E477F7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3598" y="4691259"/>
            <a:ext cx="906465" cy="1133081"/>
          </a:xfrm>
          <a:prstGeom prst="rect">
            <a:avLst/>
          </a:prstGeom>
        </p:spPr>
      </p:pic>
    </p:spTree>
    <p:extLst>
      <p:ext uri="{BB962C8B-B14F-4D97-AF65-F5344CB8AC3E}">
        <p14:creationId xmlns:p14="http://schemas.microsoft.com/office/powerpoint/2010/main" val="249071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406574" y="341316"/>
            <a:ext cx="9865095"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3. </a:t>
            </a:r>
            <a:r>
              <a:rPr kumimoji="0" lang="de-DE" sz="2400" b="0" i="0" u="none" strike="noStrike" kern="1200" cap="all" spc="0" normalizeH="0" baseline="0" noProof="0" dirty="0" err="1">
                <a:ln>
                  <a:noFill/>
                </a:ln>
                <a:effectLst/>
                <a:uLnTx/>
                <a:uFillTx/>
                <a:latin typeface="Arial"/>
                <a:ea typeface="+mj-ea"/>
                <a:cs typeface="+mj-cs"/>
              </a:rPr>
              <a:t>KARtierungsErGEBNIS</a:t>
            </a:r>
            <a:r>
              <a:rPr kumimoji="0" lang="de-DE" sz="2400" b="0" i="0" u="none" strike="noStrike" kern="1200" cap="all" spc="0" normalizeH="0" noProof="0" dirty="0">
                <a:ln>
                  <a:noFill/>
                </a:ln>
                <a:effectLst/>
                <a:uLnTx/>
                <a:uFillTx/>
                <a:latin typeface="Arial"/>
                <a:ea typeface="+mj-ea"/>
                <a:cs typeface="+mj-cs"/>
              </a:rPr>
              <a:t> L</a:t>
            </a:r>
            <a:r>
              <a:rPr kumimoji="0" lang="de-DE" sz="2400" b="0" i="0" u="none" strike="noStrike" kern="1200" cap="all" spc="0" normalizeH="0" baseline="-25000" noProof="0" dirty="0">
                <a:ln>
                  <a:noFill/>
                </a:ln>
                <a:effectLst/>
                <a:uLnTx/>
                <a:uFillTx/>
                <a:latin typeface="Arial"/>
                <a:ea typeface="+mj-ea"/>
                <a:cs typeface="+mj-cs"/>
              </a:rPr>
              <a:t>DEN</a:t>
            </a:r>
            <a:r>
              <a:rPr kumimoji="0" lang="de-DE" sz="2400" b="0" i="0" u="none" strike="noStrike" kern="1200" cap="all" spc="0" normalizeH="0" noProof="0" dirty="0">
                <a:ln>
                  <a:noFill/>
                </a:ln>
                <a:effectLst/>
                <a:uLnTx/>
                <a:uFillTx/>
                <a:latin typeface="Arial"/>
                <a:ea typeface="+mj-ea"/>
                <a:cs typeface="+mj-cs"/>
              </a:rPr>
              <a:t> Der Stadt Schönebeck</a:t>
            </a:r>
            <a:endParaRPr kumimoji="0" lang="de-DE" sz="2400" b="0" i="0" u="none" strike="noStrike" kern="1200" cap="all" spc="0" normalizeH="0" baseline="0" noProof="0" dirty="0">
              <a:ln>
                <a:noFill/>
              </a:ln>
              <a:effectLst/>
              <a:uLnTx/>
              <a:uFillTx/>
              <a:latin typeface="Arial"/>
              <a:ea typeface="+mj-ea"/>
              <a:cs typeface="+mj-cs"/>
            </a:endParaRPr>
          </a:p>
        </p:txBody>
      </p:sp>
      <p:pic>
        <p:nvPicPr>
          <p:cNvPr id="13" name="Grafik 12">
            <a:extLst>
              <a:ext uri="{FF2B5EF4-FFF2-40B4-BE49-F238E27FC236}">
                <a16:creationId xmlns:a16="http://schemas.microsoft.com/office/drawing/2014/main" id="{0AFDCE7D-8C40-091A-5B7C-BD040EA3F11E}"/>
              </a:ext>
            </a:extLst>
          </p:cNvPr>
          <p:cNvPicPr>
            <a:picLocks noChangeAspect="1"/>
          </p:cNvPicPr>
          <p:nvPr/>
        </p:nvPicPr>
        <p:blipFill>
          <a:blip r:embed="rId2"/>
          <a:stretch>
            <a:fillRect/>
          </a:stretch>
        </p:blipFill>
        <p:spPr>
          <a:xfrm>
            <a:off x="7026465" y="1762564"/>
            <a:ext cx="4506863" cy="720008"/>
          </a:xfrm>
          <a:prstGeom prst="rect">
            <a:avLst/>
          </a:prstGeom>
        </p:spPr>
      </p:pic>
      <p:pic>
        <p:nvPicPr>
          <p:cNvPr id="16" name="Grafik 15">
            <a:extLst>
              <a:ext uri="{FF2B5EF4-FFF2-40B4-BE49-F238E27FC236}">
                <a16:creationId xmlns:a16="http://schemas.microsoft.com/office/drawing/2014/main" id="{2FB0C6A1-8C22-2E6E-6BF7-35CD3A792BED}"/>
              </a:ext>
            </a:extLst>
          </p:cNvPr>
          <p:cNvPicPr>
            <a:picLocks noChangeAspect="1"/>
          </p:cNvPicPr>
          <p:nvPr/>
        </p:nvPicPr>
        <p:blipFill>
          <a:blip r:embed="rId3"/>
          <a:stretch>
            <a:fillRect/>
          </a:stretch>
        </p:blipFill>
        <p:spPr>
          <a:xfrm>
            <a:off x="7501158" y="2685272"/>
            <a:ext cx="2919413" cy="2619375"/>
          </a:xfrm>
          <a:prstGeom prst="rect">
            <a:avLst/>
          </a:prstGeom>
        </p:spPr>
      </p:pic>
      <p:pic>
        <p:nvPicPr>
          <p:cNvPr id="17" name="Grafik 16">
            <a:extLst>
              <a:ext uri="{FF2B5EF4-FFF2-40B4-BE49-F238E27FC236}">
                <a16:creationId xmlns:a16="http://schemas.microsoft.com/office/drawing/2014/main" id="{4620914E-14D7-5DF2-D633-682A6C2F57D4}"/>
              </a:ext>
            </a:extLst>
          </p:cNvPr>
          <p:cNvPicPr>
            <a:picLocks noChangeAspect="1"/>
          </p:cNvPicPr>
          <p:nvPr/>
        </p:nvPicPr>
        <p:blipFill>
          <a:blip r:embed="rId4"/>
          <a:stretch>
            <a:fillRect/>
          </a:stretch>
        </p:blipFill>
        <p:spPr>
          <a:xfrm>
            <a:off x="6487923" y="1106293"/>
            <a:ext cx="384183" cy="732207"/>
          </a:xfrm>
          <a:prstGeom prst="rect">
            <a:avLst/>
          </a:prstGeom>
        </p:spPr>
      </p:pic>
      <p:sp>
        <p:nvSpPr>
          <p:cNvPr id="2" name="Untertitel 2">
            <a:extLst>
              <a:ext uri="{FF2B5EF4-FFF2-40B4-BE49-F238E27FC236}">
                <a16:creationId xmlns:a16="http://schemas.microsoft.com/office/drawing/2014/main" id="{93B5FB55-2CF8-A4B0-30EA-30FF229B02E4}"/>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910F6605-3DDD-9850-E796-475B012B2F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pic>
        <p:nvPicPr>
          <p:cNvPr id="9" name="Grafik 8">
            <a:extLst>
              <a:ext uri="{FF2B5EF4-FFF2-40B4-BE49-F238E27FC236}">
                <a16:creationId xmlns:a16="http://schemas.microsoft.com/office/drawing/2014/main" id="{CFA87BA5-C9C4-B7F8-7919-CFEC49AEF343}"/>
              </a:ext>
            </a:extLst>
          </p:cNvPr>
          <p:cNvPicPr>
            <a:picLocks noChangeAspect="1"/>
          </p:cNvPicPr>
          <p:nvPr/>
        </p:nvPicPr>
        <p:blipFill>
          <a:blip r:embed="rId6"/>
          <a:stretch>
            <a:fillRect/>
          </a:stretch>
        </p:blipFill>
        <p:spPr>
          <a:xfrm>
            <a:off x="232297" y="950806"/>
            <a:ext cx="6101267" cy="5403979"/>
          </a:xfrm>
          <a:prstGeom prst="rect">
            <a:avLst/>
          </a:prstGeom>
        </p:spPr>
      </p:pic>
    </p:spTree>
    <p:extLst>
      <p:ext uri="{BB962C8B-B14F-4D97-AF65-F5344CB8AC3E}">
        <p14:creationId xmlns:p14="http://schemas.microsoft.com/office/powerpoint/2010/main" val="339768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406574" y="341316"/>
            <a:ext cx="9865095"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3. </a:t>
            </a:r>
            <a:r>
              <a:rPr kumimoji="0" lang="de-DE" sz="2400" b="0" i="0" u="none" strike="noStrike" kern="1200" cap="all" spc="0" normalizeH="0" baseline="0" noProof="0" dirty="0" err="1">
                <a:ln>
                  <a:noFill/>
                </a:ln>
                <a:effectLst/>
                <a:uLnTx/>
                <a:uFillTx/>
                <a:latin typeface="Arial"/>
                <a:ea typeface="+mj-ea"/>
                <a:cs typeface="+mj-cs"/>
              </a:rPr>
              <a:t>KARtierungsErGEBNIS</a:t>
            </a:r>
            <a:r>
              <a:rPr kumimoji="0" lang="de-DE" sz="2400" b="0" i="0" u="none" strike="noStrike" kern="1200" cap="all" spc="0" normalizeH="0" noProof="0" dirty="0">
                <a:ln>
                  <a:noFill/>
                </a:ln>
                <a:effectLst/>
                <a:uLnTx/>
                <a:uFillTx/>
                <a:latin typeface="Arial"/>
                <a:ea typeface="+mj-ea"/>
                <a:cs typeface="+mj-cs"/>
              </a:rPr>
              <a:t> </a:t>
            </a:r>
            <a:r>
              <a:rPr kumimoji="0" lang="de-DE" sz="2400" b="0" i="0" u="none" strike="noStrike" kern="1200" cap="all" spc="0" normalizeH="0" noProof="0" dirty="0" err="1">
                <a:ln>
                  <a:noFill/>
                </a:ln>
                <a:effectLst/>
                <a:uLnTx/>
                <a:uFillTx/>
                <a:latin typeface="Arial"/>
                <a:ea typeface="+mj-ea"/>
                <a:cs typeface="+mj-cs"/>
              </a:rPr>
              <a:t>L</a:t>
            </a:r>
            <a:r>
              <a:rPr kumimoji="0" lang="de-DE" sz="2400" b="0" i="0" u="none" strike="noStrike" kern="1200" cap="all" spc="0" normalizeH="0" baseline="-25000" noProof="0" dirty="0" err="1">
                <a:ln>
                  <a:noFill/>
                </a:ln>
                <a:effectLst/>
                <a:uLnTx/>
                <a:uFillTx/>
                <a:latin typeface="Arial"/>
                <a:ea typeface="+mj-ea"/>
                <a:cs typeface="+mj-cs"/>
              </a:rPr>
              <a:t>Night</a:t>
            </a:r>
            <a:r>
              <a:rPr kumimoji="0" lang="de-DE" sz="2400" b="0" i="0" u="none" strike="noStrike" kern="1200" cap="all" spc="0" normalizeH="0" noProof="0" dirty="0">
                <a:ln>
                  <a:noFill/>
                </a:ln>
                <a:effectLst/>
                <a:uLnTx/>
                <a:uFillTx/>
                <a:latin typeface="Arial"/>
                <a:ea typeface="+mj-ea"/>
                <a:cs typeface="+mj-cs"/>
              </a:rPr>
              <a:t> Der Stadt Schönebeck</a:t>
            </a:r>
            <a:endParaRPr kumimoji="0" lang="de-DE" sz="2400" b="0" i="0" u="none" strike="noStrike" kern="1200" cap="all" spc="0" normalizeH="0" baseline="0" noProof="0" dirty="0">
              <a:ln>
                <a:noFill/>
              </a:ln>
              <a:effectLst/>
              <a:uLnTx/>
              <a:uFillTx/>
              <a:latin typeface="Arial"/>
              <a:ea typeface="+mj-ea"/>
              <a:cs typeface="+mj-cs"/>
            </a:endParaRPr>
          </a:p>
        </p:txBody>
      </p:sp>
      <p:pic>
        <p:nvPicPr>
          <p:cNvPr id="12" name="Grafik 11">
            <a:extLst>
              <a:ext uri="{FF2B5EF4-FFF2-40B4-BE49-F238E27FC236}">
                <a16:creationId xmlns:a16="http://schemas.microsoft.com/office/drawing/2014/main" id="{24199111-6E68-F76E-DC07-AFCEDB220F1C}"/>
              </a:ext>
            </a:extLst>
          </p:cNvPr>
          <p:cNvPicPr>
            <a:picLocks noChangeAspect="1"/>
          </p:cNvPicPr>
          <p:nvPr/>
        </p:nvPicPr>
        <p:blipFill>
          <a:blip r:embed="rId2"/>
          <a:stretch>
            <a:fillRect/>
          </a:stretch>
        </p:blipFill>
        <p:spPr>
          <a:xfrm>
            <a:off x="7026465" y="1762564"/>
            <a:ext cx="4506863" cy="720008"/>
          </a:xfrm>
          <a:prstGeom prst="rect">
            <a:avLst/>
          </a:prstGeom>
        </p:spPr>
      </p:pic>
      <p:pic>
        <p:nvPicPr>
          <p:cNvPr id="15" name="Grafik 14">
            <a:extLst>
              <a:ext uri="{FF2B5EF4-FFF2-40B4-BE49-F238E27FC236}">
                <a16:creationId xmlns:a16="http://schemas.microsoft.com/office/drawing/2014/main" id="{17A1F903-23DA-B9B8-4636-A305C3B54FD4}"/>
              </a:ext>
            </a:extLst>
          </p:cNvPr>
          <p:cNvPicPr>
            <a:picLocks noChangeAspect="1"/>
          </p:cNvPicPr>
          <p:nvPr/>
        </p:nvPicPr>
        <p:blipFill>
          <a:blip r:embed="rId3"/>
          <a:stretch>
            <a:fillRect/>
          </a:stretch>
        </p:blipFill>
        <p:spPr>
          <a:xfrm>
            <a:off x="7489663" y="2751593"/>
            <a:ext cx="2637957" cy="2620800"/>
          </a:xfrm>
          <a:prstGeom prst="rect">
            <a:avLst/>
          </a:prstGeom>
        </p:spPr>
      </p:pic>
      <p:pic>
        <p:nvPicPr>
          <p:cNvPr id="19" name="Grafik 18">
            <a:extLst>
              <a:ext uri="{FF2B5EF4-FFF2-40B4-BE49-F238E27FC236}">
                <a16:creationId xmlns:a16="http://schemas.microsoft.com/office/drawing/2014/main" id="{9922EB62-A788-8017-3AFB-6077AEC6A0C3}"/>
              </a:ext>
            </a:extLst>
          </p:cNvPr>
          <p:cNvPicPr>
            <a:picLocks noChangeAspect="1"/>
          </p:cNvPicPr>
          <p:nvPr/>
        </p:nvPicPr>
        <p:blipFill>
          <a:blip r:embed="rId4"/>
          <a:stretch>
            <a:fillRect/>
          </a:stretch>
        </p:blipFill>
        <p:spPr>
          <a:xfrm>
            <a:off x="6487923" y="1106293"/>
            <a:ext cx="384183" cy="732207"/>
          </a:xfrm>
          <a:prstGeom prst="rect">
            <a:avLst/>
          </a:prstGeom>
        </p:spPr>
      </p:pic>
      <p:sp>
        <p:nvSpPr>
          <p:cNvPr id="2" name="Untertitel 2">
            <a:extLst>
              <a:ext uri="{FF2B5EF4-FFF2-40B4-BE49-F238E27FC236}">
                <a16:creationId xmlns:a16="http://schemas.microsoft.com/office/drawing/2014/main" id="{006D200E-B8F3-10F2-E6EF-27285EB3C959}"/>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723E09C7-29E0-C866-3A85-4399849B34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pic>
        <p:nvPicPr>
          <p:cNvPr id="9" name="Grafik 8">
            <a:extLst>
              <a:ext uri="{FF2B5EF4-FFF2-40B4-BE49-F238E27FC236}">
                <a16:creationId xmlns:a16="http://schemas.microsoft.com/office/drawing/2014/main" id="{D753F4B1-9C5C-A5FB-BB64-CC9B38C6E300}"/>
              </a:ext>
            </a:extLst>
          </p:cNvPr>
          <p:cNvPicPr>
            <a:picLocks noChangeAspect="1"/>
          </p:cNvPicPr>
          <p:nvPr/>
        </p:nvPicPr>
        <p:blipFill>
          <a:blip r:embed="rId6"/>
          <a:stretch>
            <a:fillRect/>
          </a:stretch>
        </p:blipFill>
        <p:spPr>
          <a:xfrm>
            <a:off x="67908" y="1004841"/>
            <a:ext cx="5811273" cy="5406144"/>
          </a:xfrm>
          <a:prstGeom prst="rect">
            <a:avLst/>
          </a:prstGeom>
        </p:spPr>
      </p:pic>
    </p:spTree>
    <p:extLst>
      <p:ext uri="{BB962C8B-B14F-4D97-AF65-F5344CB8AC3E}">
        <p14:creationId xmlns:p14="http://schemas.microsoft.com/office/powerpoint/2010/main" val="309295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406574" y="341316"/>
            <a:ext cx="9865095"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lvl="0">
              <a:defRPr/>
            </a:pPr>
            <a:r>
              <a:rPr kumimoji="0" lang="de-DE" sz="2400" b="0" i="0" u="none" strike="noStrike" kern="1200" cap="all" spc="0" normalizeH="0" baseline="0" noProof="0" dirty="0">
                <a:ln>
                  <a:noFill/>
                </a:ln>
                <a:effectLst/>
                <a:uLnTx/>
                <a:uFillTx/>
                <a:latin typeface="Arial"/>
                <a:ea typeface="+mj-ea"/>
                <a:cs typeface="+mj-cs"/>
              </a:rPr>
              <a:t>4</a:t>
            </a:r>
            <a:r>
              <a:rPr lang="de-DE" dirty="0">
                <a:latin typeface="Arial"/>
              </a:rPr>
              <a:t>. EU-Einwohnerstatistik der </a:t>
            </a:r>
            <a:r>
              <a:rPr kumimoji="0" lang="de-DE" sz="2400" b="0" i="0" u="none" strike="noStrike" kern="1200" cap="all" spc="0" normalizeH="0" noProof="0" dirty="0">
                <a:ln>
                  <a:noFill/>
                </a:ln>
                <a:effectLst/>
                <a:uLnTx/>
                <a:uFillTx/>
                <a:latin typeface="Arial"/>
                <a:ea typeface="+mj-ea"/>
                <a:cs typeface="+mj-cs"/>
              </a:rPr>
              <a:t>Stadt Schönebeck</a:t>
            </a:r>
            <a:endParaRPr kumimoji="0" lang="de-DE" sz="2400" b="0" i="0" u="none" strike="noStrike" kern="1200" cap="all" spc="0" normalizeH="0" baseline="0" noProof="0" dirty="0">
              <a:ln>
                <a:noFill/>
              </a:ln>
              <a:effectLst/>
              <a:uLnTx/>
              <a:uFillTx/>
              <a:latin typeface="Arial"/>
              <a:ea typeface="+mj-ea"/>
              <a:cs typeface="+mj-cs"/>
            </a:endParaRPr>
          </a:p>
        </p:txBody>
      </p:sp>
      <p:sp>
        <p:nvSpPr>
          <p:cNvPr id="2" name="Untertitel 2">
            <a:extLst>
              <a:ext uri="{FF2B5EF4-FFF2-40B4-BE49-F238E27FC236}">
                <a16:creationId xmlns:a16="http://schemas.microsoft.com/office/drawing/2014/main" id="{081ACA1F-840D-EA3B-5057-471F665CF203}"/>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BD3CFE85-8E73-FA31-FBF9-0E3272405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pic>
        <p:nvPicPr>
          <p:cNvPr id="9" name="Grafik 8">
            <a:extLst>
              <a:ext uri="{FF2B5EF4-FFF2-40B4-BE49-F238E27FC236}">
                <a16:creationId xmlns:a16="http://schemas.microsoft.com/office/drawing/2014/main" id="{6994655C-ED83-666F-6D95-FA704A0E8BAF}"/>
              </a:ext>
            </a:extLst>
          </p:cNvPr>
          <p:cNvPicPr>
            <a:picLocks noChangeAspect="1"/>
          </p:cNvPicPr>
          <p:nvPr/>
        </p:nvPicPr>
        <p:blipFill>
          <a:blip r:embed="rId3"/>
          <a:stretch>
            <a:fillRect/>
          </a:stretch>
        </p:blipFill>
        <p:spPr>
          <a:xfrm>
            <a:off x="406574" y="1025691"/>
            <a:ext cx="9553575" cy="4200525"/>
          </a:xfrm>
          <a:prstGeom prst="rect">
            <a:avLst/>
          </a:prstGeom>
        </p:spPr>
      </p:pic>
    </p:spTree>
    <p:extLst>
      <p:ext uri="{BB962C8B-B14F-4D97-AF65-F5344CB8AC3E}">
        <p14:creationId xmlns:p14="http://schemas.microsoft.com/office/powerpoint/2010/main" val="2905647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406574" y="116632"/>
            <a:ext cx="9865095"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lvl="0">
              <a:defRPr/>
            </a:pPr>
            <a:r>
              <a:rPr kumimoji="0" lang="de-DE" sz="2400" b="0" i="0" u="none" strike="noStrike" kern="1200" cap="all" spc="0" normalizeH="0" baseline="0" noProof="0" dirty="0">
                <a:ln>
                  <a:noFill/>
                </a:ln>
                <a:effectLst/>
                <a:uLnTx/>
                <a:uFillTx/>
                <a:latin typeface="Arial"/>
                <a:ea typeface="+mj-ea"/>
                <a:cs typeface="+mj-cs"/>
              </a:rPr>
              <a:t>4</a:t>
            </a:r>
            <a:r>
              <a:rPr lang="de-DE" dirty="0">
                <a:latin typeface="Arial"/>
              </a:rPr>
              <a:t>. EU-Einwohnerstatistik der </a:t>
            </a:r>
            <a:r>
              <a:rPr kumimoji="0" lang="de-DE" sz="2400" b="0" i="0" u="none" strike="noStrike" kern="1200" cap="all" spc="0" normalizeH="0" noProof="0" dirty="0">
                <a:ln>
                  <a:noFill/>
                </a:ln>
                <a:effectLst/>
                <a:uLnTx/>
                <a:uFillTx/>
                <a:latin typeface="Arial"/>
                <a:ea typeface="+mj-ea"/>
                <a:cs typeface="+mj-cs"/>
              </a:rPr>
              <a:t>Stadt Schönebeck</a:t>
            </a:r>
            <a:endParaRPr kumimoji="0" lang="de-DE" sz="2400" b="0" i="0" u="none" strike="noStrike" kern="1200" cap="all" spc="0" normalizeH="0" baseline="0" noProof="0" dirty="0">
              <a:ln>
                <a:noFill/>
              </a:ln>
              <a:effectLst/>
              <a:uLnTx/>
              <a:uFillTx/>
              <a:latin typeface="Arial"/>
              <a:ea typeface="+mj-ea"/>
              <a:cs typeface="+mj-cs"/>
            </a:endParaRPr>
          </a:p>
        </p:txBody>
      </p:sp>
      <p:sp>
        <p:nvSpPr>
          <p:cNvPr id="2" name="Untertitel 2">
            <a:extLst>
              <a:ext uri="{FF2B5EF4-FFF2-40B4-BE49-F238E27FC236}">
                <a16:creationId xmlns:a16="http://schemas.microsoft.com/office/drawing/2014/main" id="{0B3407A4-616F-202E-4844-AD7CAED7D6B4}"/>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AC177825-7BB8-2822-4325-19EC5EC5C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pic>
        <p:nvPicPr>
          <p:cNvPr id="9" name="Grafik 8">
            <a:extLst>
              <a:ext uri="{FF2B5EF4-FFF2-40B4-BE49-F238E27FC236}">
                <a16:creationId xmlns:a16="http://schemas.microsoft.com/office/drawing/2014/main" id="{46192850-71CB-4371-4E22-D2D85E258D0E}"/>
              </a:ext>
            </a:extLst>
          </p:cNvPr>
          <p:cNvPicPr>
            <a:picLocks noChangeAspect="1"/>
          </p:cNvPicPr>
          <p:nvPr/>
        </p:nvPicPr>
        <p:blipFill>
          <a:blip r:embed="rId3"/>
          <a:stretch>
            <a:fillRect/>
          </a:stretch>
        </p:blipFill>
        <p:spPr>
          <a:xfrm>
            <a:off x="406574" y="766233"/>
            <a:ext cx="9515475" cy="3514725"/>
          </a:xfrm>
          <a:prstGeom prst="rect">
            <a:avLst/>
          </a:prstGeom>
        </p:spPr>
      </p:pic>
      <p:pic>
        <p:nvPicPr>
          <p:cNvPr id="11" name="Grafik 10">
            <a:extLst>
              <a:ext uri="{FF2B5EF4-FFF2-40B4-BE49-F238E27FC236}">
                <a16:creationId xmlns:a16="http://schemas.microsoft.com/office/drawing/2014/main" id="{0B4AD4C3-2A9B-2215-4C1B-D971AF081D17}"/>
              </a:ext>
            </a:extLst>
          </p:cNvPr>
          <p:cNvPicPr>
            <a:picLocks noChangeAspect="1"/>
          </p:cNvPicPr>
          <p:nvPr/>
        </p:nvPicPr>
        <p:blipFill>
          <a:blip r:embed="rId4"/>
          <a:stretch>
            <a:fillRect/>
          </a:stretch>
        </p:blipFill>
        <p:spPr>
          <a:xfrm>
            <a:off x="399857" y="4320597"/>
            <a:ext cx="9486900" cy="1838325"/>
          </a:xfrm>
          <a:prstGeom prst="rect">
            <a:avLst/>
          </a:prstGeom>
        </p:spPr>
      </p:pic>
    </p:spTree>
    <p:extLst>
      <p:ext uri="{BB962C8B-B14F-4D97-AF65-F5344CB8AC3E}">
        <p14:creationId xmlns:p14="http://schemas.microsoft.com/office/powerpoint/2010/main" val="1216724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262558" y="249447"/>
            <a:ext cx="10153129" cy="972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lvl="0">
              <a:defRPr/>
            </a:pPr>
            <a:r>
              <a:rPr kumimoji="0" lang="de-DE" sz="2400" b="0" i="0" u="none" strike="noStrike" kern="1200" cap="all" spc="0" normalizeH="0" baseline="0" noProof="0" dirty="0">
                <a:ln>
                  <a:noFill/>
                </a:ln>
                <a:effectLst/>
                <a:uLnTx/>
                <a:uFillTx/>
                <a:latin typeface="Arial"/>
                <a:ea typeface="+mj-ea"/>
                <a:cs typeface="+mj-cs"/>
              </a:rPr>
              <a:t>5</a:t>
            </a:r>
            <a:r>
              <a:rPr lang="de-DE" dirty="0">
                <a:latin typeface="Arial"/>
              </a:rPr>
              <a:t>. Ausblick auf die durchzuführende Lärmaktionsplanung bis 18.07.2024</a:t>
            </a:r>
          </a:p>
        </p:txBody>
      </p:sp>
      <p:sp>
        <p:nvSpPr>
          <p:cNvPr id="11" name="Textplatzhalter 10"/>
          <p:cNvSpPr txBox="1">
            <a:spLocks/>
          </p:cNvSpPr>
          <p:nvPr/>
        </p:nvSpPr>
        <p:spPr>
          <a:xfrm>
            <a:off x="262558" y="1052736"/>
            <a:ext cx="5183188"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Bisherige Verfahrenspraxis</a:t>
            </a:r>
          </a:p>
        </p:txBody>
      </p:sp>
      <p:sp>
        <p:nvSpPr>
          <p:cNvPr id="12" name="Inhaltsplatzhalter 11"/>
          <p:cNvSpPr txBox="1">
            <a:spLocks/>
          </p:cNvSpPr>
          <p:nvPr/>
        </p:nvSpPr>
        <p:spPr>
          <a:xfrm>
            <a:off x="334566" y="1593024"/>
            <a:ext cx="10197617" cy="1331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strike="noStrike" kern="1200" cap="none" spc="0" normalizeH="0" baseline="0" noProof="0" dirty="0">
                <a:ln>
                  <a:noFill/>
                </a:ln>
                <a:effectLst/>
                <a:uLnTx/>
                <a:uFillTx/>
                <a:latin typeface="Arial"/>
                <a:ea typeface="+mn-ea"/>
                <a:cs typeface="+mn-cs"/>
              </a:rPr>
              <a:t>Städte/Gemeinden prüfen Aufstellung eines Lärmaktionsplanes, wenn es betroffene Einwohner gibt, die im Nachtzeitraum Lärmeinwirkungen von </a:t>
            </a:r>
            <a:r>
              <a:rPr kumimoji="0" lang="de-DE" sz="1800" b="1" i="0" strike="noStrike" kern="1200" cap="none" spc="0" normalizeH="0" baseline="0" noProof="0" dirty="0" err="1">
                <a:ln>
                  <a:noFill/>
                </a:ln>
                <a:effectLst/>
                <a:uLnTx/>
                <a:uFillTx/>
                <a:latin typeface="Arial"/>
                <a:ea typeface="+mn-ea"/>
                <a:cs typeface="+mn-cs"/>
              </a:rPr>
              <a:t>L</a:t>
            </a:r>
            <a:r>
              <a:rPr kumimoji="0" lang="de-DE" sz="1800" b="1" i="0" strike="noStrike" kern="1200" cap="none" spc="0" normalizeH="0" baseline="-25000" noProof="0" dirty="0" err="1">
                <a:ln>
                  <a:noFill/>
                </a:ln>
                <a:effectLst/>
                <a:uLnTx/>
                <a:uFillTx/>
                <a:latin typeface="Arial"/>
                <a:ea typeface="+mn-ea"/>
                <a:cs typeface="+mn-cs"/>
              </a:rPr>
              <a:t>Night</a:t>
            </a:r>
            <a:r>
              <a:rPr kumimoji="0" lang="de-DE" sz="1800" b="1" i="0" strike="noStrike" kern="1200" cap="none" spc="0" normalizeH="0" baseline="0" noProof="0" dirty="0">
                <a:ln>
                  <a:noFill/>
                </a:ln>
                <a:effectLst/>
                <a:uLnTx/>
                <a:uFillTx/>
                <a:latin typeface="Arial"/>
                <a:ea typeface="+mn-ea"/>
                <a:cs typeface="+mn-cs"/>
              </a:rPr>
              <a:t> &gt; 55 dB(A)</a:t>
            </a:r>
            <a:r>
              <a:rPr kumimoji="0" lang="de-DE" sz="1800" b="0" i="0" strike="noStrike" kern="1200" cap="none" spc="0" normalizeH="0" baseline="0" noProof="0" dirty="0">
                <a:ln>
                  <a:noFill/>
                </a:ln>
                <a:effectLst/>
                <a:uLnTx/>
                <a:uFillTx/>
                <a:latin typeface="Arial"/>
                <a:ea typeface="+mn-ea"/>
                <a:cs typeface="+mn-cs"/>
              </a:rPr>
              <a:t> ausgesetzt sind </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Ergebnis Lärmkartierung (3. Stufe): 		</a:t>
            </a:r>
            <a:r>
              <a:rPr kumimoji="0" lang="de-DE" sz="1800" b="1" i="0" u="none" strike="noStrike" kern="1200" cap="none" spc="0" normalizeH="0" baseline="0" noProof="0" dirty="0">
                <a:ln>
                  <a:noFill/>
                </a:ln>
                <a:solidFill>
                  <a:srgbClr val="92D050"/>
                </a:solidFill>
                <a:effectLst/>
                <a:uLnTx/>
                <a:uFillTx/>
                <a:latin typeface="Arial"/>
                <a:ea typeface="+mn-ea"/>
                <a:cs typeface="+mn-cs"/>
              </a:rPr>
              <a:t>53  </a:t>
            </a:r>
            <a:r>
              <a:rPr kumimoji="0" lang="de-DE" sz="1800" b="1" i="0" u="none" strike="noStrike" kern="1200" cap="none" spc="0" normalizeH="0" baseline="0" noProof="0" dirty="0">
                <a:ln>
                  <a:noFill/>
                </a:ln>
                <a:effectLst/>
                <a:uLnTx/>
                <a:uFillTx/>
                <a:latin typeface="Arial"/>
                <a:ea typeface="+mn-ea"/>
                <a:cs typeface="+mn-cs"/>
              </a:rPr>
              <a:t> Einwohner </a:t>
            </a:r>
            <a:r>
              <a:rPr kumimoji="0" lang="de-DE" sz="1800" b="0" i="0" u="none" strike="noStrike" kern="1200" cap="none" spc="0" normalizeH="0" baseline="0" noProof="0" dirty="0">
                <a:ln>
                  <a:noFill/>
                </a:ln>
                <a:effectLst/>
                <a:uLnTx/>
                <a:uFillTx/>
                <a:latin typeface="Arial"/>
                <a:ea typeface="+mn-ea"/>
                <a:cs typeface="+mn-cs"/>
              </a:rPr>
              <a:t>mit </a:t>
            </a:r>
            <a:r>
              <a:rPr kumimoji="0" lang="de-DE" sz="1800" b="0" i="0" u="none" strike="noStrike" kern="1200" cap="none" spc="0" normalizeH="0" baseline="0" noProof="0" dirty="0" err="1">
                <a:ln>
                  <a:noFill/>
                </a:ln>
                <a:effectLst/>
                <a:uLnTx/>
                <a:uFillTx/>
                <a:latin typeface="Arial"/>
                <a:ea typeface="+mn-ea"/>
                <a:cs typeface="+mn-cs"/>
              </a:rPr>
              <a:t>L</a:t>
            </a:r>
            <a:r>
              <a:rPr kumimoji="0" lang="de-DE" sz="1800" b="0" i="0" u="none" strike="noStrike" kern="1200" cap="none" spc="0" normalizeH="0" baseline="-25000" noProof="0" dirty="0" err="1">
                <a:ln>
                  <a:noFill/>
                </a:ln>
                <a:effectLst/>
                <a:uLnTx/>
                <a:uFillTx/>
                <a:latin typeface="Arial"/>
                <a:ea typeface="+mn-ea"/>
                <a:cs typeface="+mn-cs"/>
              </a:rPr>
              <a:t>Night</a:t>
            </a:r>
            <a:r>
              <a:rPr kumimoji="0" lang="de-DE" sz="1800" b="0" i="0" u="none" strike="noStrike" kern="1200" cap="none" spc="0" normalizeH="0" noProof="0" dirty="0">
                <a:ln>
                  <a:noFill/>
                </a:ln>
                <a:effectLst/>
                <a:uLnTx/>
                <a:uFillTx/>
                <a:latin typeface="Arial"/>
                <a:ea typeface="+mn-ea"/>
                <a:cs typeface="+mn-cs"/>
              </a:rPr>
              <a:t> &gt; 55 dB(A)</a:t>
            </a:r>
          </a:p>
          <a:p>
            <a:pPr lvl="1">
              <a:buClr>
                <a:srgbClr val="65B245"/>
              </a:buClr>
              <a:defRPr/>
            </a:pPr>
            <a:r>
              <a:rPr lang="de-DE" baseline="0" dirty="0">
                <a:latin typeface="Arial"/>
              </a:rPr>
              <a:t>Ergebnis aktuelle</a:t>
            </a:r>
            <a:r>
              <a:rPr lang="de-DE" dirty="0">
                <a:latin typeface="Arial"/>
              </a:rPr>
              <a:t> Lärmkartierung (4. Stufe): 	</a:t>
            </a:r>
            <a:r>
              <a:rPr lang="de-DE" b="1" dirty="0">
                <a:solidFill>
                  <a:srgbClr val="92D050"/>
                </a:solidFill>
                <a:latin typeface="Arial"/>
              </a:rPr>
              <a:t>204</a:t>
            </a:r>
            <a:r>
              <a:rPr lang="de-DE" b="1" dirty="0">
                <a:latin typeface="Arial"/>
              </a:rPr>
              <a:t> Einwohner </a:t>
            </a:r>
            <a:r>
              <a:rPr lang="de-DE" dirty="0">
                <a:latin typeface="Arial"/>
              </a:rPr>
              <a:t>mit </a:t>
            </a:r>
            <a:r>
              <a:rPr lang="de-DE" dirty="0" err="1">
                <a:latin typeface="Arial"/>
              </a:rPr>
              <a:t>L</a:t>
            </a:r>
            <a:r>
              <a:rPr lang="de-DE" baseline="-25000" dirty="0" err="1">
                <a:latin typeface="Arial"/>
              </a:rPr>
              <a:t>Night</a:t>
            </a:r>
            <a:r>
              <a:rPr lang="de-DE" dirty="0">
                <a:latin typeface="Arial"/>
              </a:rPr>
              <a:t> &gt; 55 dB(A)</a:t>
            </a:r>
            <a:endParaRPr kumimoji="0" lang="de-DE" sz="1800" b="0" i="0" u="none" strike="noStrike" kern="1200" cap="none" spc="0" normalizeH="0" baseline="0" noProof="0" dirty="0">
              <a:ln>
                <a:noFill/>
              </a:ln>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13" name="Textplatzhalter 10"/>
          <p:cNvSpPr txBox="1">
            <a:spLocks/>
          </p:cNvSpPr>
          <p:nvPr/>
        </p:nvSpPr>
        <p:spPr>
          <a:xfrm>
            <a:off x="390214" y="3049834"/>
            <a:ext cx="6281056"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Neue Verfahrensweise</a:t>
            </a:r>
            <a:r>
              <a:rPr kumimoji="0" lang="de-DE" sz="2400" b="1" i="0" u="none" strike="noStrike" kern="1200" cap="none" spc="0" normalizeH="0" noProof="0" dirty="0">
                <a:ln>
                  <a:noFill/>
                </a:ln>
                <a:solidFill>
                  <a:srgbClr val="9FD28A">
                    <a:lumMod val="50000"/>
                  </a:srgbClr>
                </a:solidFill>
                <a:effectLst/>
                <a:uLnTx/>
                <a:uFillTx/>
                <a:latin typeface="Arial"/>
                <a:ea typeface="+mn-ea"/>
                <a:cs typeface="+mn-cs"/>
              </a:rPr>
              <a:t> in der 4. Stufe</a:t>
            </a:r>
            <a:endPar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endParaRPr>
          </a:p>
        </p:txBody>
      </p:sp>
      <p:sp>
        <p:nvSpPr>
          <p:cNvPr id="15" name="Inhaltsplatzhalter 11"/>
          <p:cNvSpPr txBox="1">
            <a:spLocks/>
          </p:cNvSpPr>
          <p:nvPr/>
        </p:nvSpPr>
        <p:spPr>
          <a:xfrm>
            <a:off x="462222" y="3562962"/>
            <a:ext cx="10197617" cy="25303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strike="noStrike" kern="1200" cap="none" spc="0" normalizeH="0" baseline="0" noProof="0" dirty="0">
                <a:ln>
                  <a:noFill/>
                </a:ln>
                <a:effectLst/>
                <a:uLnTx/>
                <a:uFillTx/>
                <a:latin typeface="Arial"/>
                <a:ea typeface="+mn-ea"/>
                <a:cs typeface="+mn-cs"/>
              </a:rPr>
              <a:t>Aufgrund eines Urteils des </a:t>
            </a:r>
            <a:r>
              <a:rPr kumimoji="0" lang="de-DE" sz="1800" b="0" i="0" strike="noStrike" kern="1200" cap="none" spc="0" normalizeH="0" baseline="0" noProof="0" dirty="0" err="1">
                <a:ln>
                  <a:noFill/>
                </a:ln>
                <a:effectLst/>
                <a:uLnTx/>
                <a:uFillTx/>
                <a:latin typeface="Arial"/>
                <a:ea typeface="+mn-ea"/>
                <a:cs typeface="+mn-cs"/>
              </a:rPr>
              <a:t>EuGH</a:t>
            </a:r>
            <a:r>
              <a:rPr kumimoji="0" lang="de-DE" sz="1800" b="0" i="0" strike="noStrike" kern="1200" cap="none" spc="0" normalizeH="0" baseline="0" noProof="0" dirty="0">
                <a:ln>
                  <a:noFill/>
                </a:ln>
                <a:effectLst/>
                <a:uLnTx/>
                <a:uFillTx/>
                <a:latin typeface="Arial"/>
                <a:ea typeface="+mn-ea"/>
                <a:cs typeface="+mn-cs"/>
              </a:rPr>
              <a:t> gegenüber dem Mitgliedsstaat Portugal besteht nunmehr für jede lärmkartierungspflichtige Stadt/Gemeinde die Verpflichtung – losgelöst von den</a:t>
            </a:r>
            <a:r>
              <a:rPr kumimoji="0" lang="de-DE" sz="1800" b="0" i="0" strike="noStrike" kern="1200" cap="none" spc="0" normalizeH="0" noProof="0" dirty="0">
                <a:ln>
                  <a:noFill/>
                </a:ln>
                <a:effectLst/>
                <a:uLnTx/>
                <a:uFillTx/>
                <a:latin typeface="Arial"/>
                <a:ea typeface="+mn-ea"/>
                <a:cs typeface="+mn-cs"/>
              </a:rPr>
              <a:t> ermittelten </a:t>
            </a:r>
            <a:r>
              <a:rPr kumimoji="0" lang="de-DE" sz="1800" b="0" i="0" strike="noStrike" kern="1200" cap="none" spc="0" normalizeH="0" noProof="0" dirty="0" err="1">
                <a:ln>
                  <a:noFill/>
                </a:ln>
                <a:effectLst/>
                <a:uLnTx/>
                <a:uFillTx/>
                <a:latin typeface="Arial"/>
                <a:ea typeface="+mn-ea"/>
                <a:cs typeface="+mn-cs"/>
              </a:rPr>
              <a:t>Einwohnerbetroffenheiten</a:t>
            </a:r>
            <a:r>
              <a:rPr kumimoji="0" lang="de-DE" sz="1800" b="0" i="0" strike="noStrike" kern="1200" cap="none" spc="0" normalizeH="0" noProof="0" dirty="0">
                <a:ln>
                  <a:noFill/>
                </a:ln>
                <a:effectLst/>
                <a:uLnTx/>
                <a:uFillTx/>
                <a:latin typeface="Arial"/>
                <a:ea typeface="+mn-ea"/>
                <a:cs typeface="+mn-cs"/>
              </a:rPr>
              <a:t> – einen Lärmaktionsplan aufzustellen</a:t>
            </a:r>
          </a:p>
          <a:p>
            <a:pPr marL="0" marR="0" lvl="0" indent="0" algn="l" defTabSz="914400" rtl="0" eaLnBrk="1" fontAlgn="auto" latinLnBrk="0" hangingPunct="1">
              <a:lnSpc>
                <a:spcPct val="90000"/>
              </a:lnSpc>
              <a:spcBef>
                <a:spcPts val="1000"/>
              </a:spcBef>
              <a:spcAft>
                <a:spcPts val="0"/>
              </a:spcAft>
              <a:buClr>
                <a:srgbClr val="65B245"/>
              </a:buClr>
              <a:buSzTx/>
              <a:buNone/>
              <a:tabLst/>
              <a:defRPr/>
            </a:pPr>
            <a:r>
              <a:rPr lang="de-DE" u="sng" baseline="0" dirty="0">
                <a:latin typeface="Arial"/>
              </a:rPr>
              <a:t>Konsequenzen für die Stadt Schönebeck</a:t>
            </a:r>
            <a:endParaRPr lang="de-DE" u="sng" dirty="0">
              <a:latin typeface="Arial"/>
            </a:endParaRPr>
          </a:p>
          <a:p>
            <a:pPr lvl="0">
              <a:buClr>
                <a:srgbClr val="65B245"/>
              </a:buClr>
              <a:defRPr/>
            </a:pPr>
            <a:r>
              <a:rPr lang="de-DE" dirty="0">
                <a:latin typeface="Arial"/>
              </a:rPr>
              <a:t>Gemeinde ist unter Beachtung der vorliegenden Lärmkartierungsergebnisse zur fristgerechten Aufstellung eines Lärmaktionsplanes bis zum 18.07.2024 verpflichtet. </a:t>
            </a:r>
            <a:r>
              <a:rPr lang="de-DE" sz="1800" dirty="0">
                <a:solidFill>
                  <a:srgbClr val="000000"/>
                </a:solidFill>
                <a:effectLst/>
                <a:latin typeface="Arial" panose="020B0604020202020204" pitchFamily="34" charset="0"/>
                <a:ea typeface="Calibri" panose="020F0502020204030204" pitchFamily="34" charset="0"/>
              </a:rPr>
              <a:t>In der 3. Stufe wurde der erstellte Bericht über die Lärmkartierung seitens des Umweltbundesamtes nicht an die EU-Kommission weitergeleitet. Auf die zugrunde liegenden Gründe ist im aktuellen Lärmaktionsplan einzugehen.</a:t>
            </a:r>
            <a:endParaRPr lang="de-DE" dirty="0">
              <a:latin typeface="Arial"/>
            </a:endParaRPr>
          </a:p>
        </p:txBody>
      </p:sp>
      <p:sp>
        <p:nvSpPr>
          <p:cNvPr id="2" name="Untertitel 2">
            <a:extLst>
              <a:ext uri="{FF2B5EF4-FFF2-40B4-BE49-F238E27FC236}">
                <a16:creationId xmlns:a16="http://schemas.microsoft.com/office/drawing/2014/main" id="{C2B0F1A9-D876-95A5-554E-D09C232B8660}"/>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D16569D5-2A9B-938F-D966-0DBFBFC8D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spTree>
    <p:extLst>
      <p:ext uri="{BB962C8B-B14F-4D97-AF65-F5344CB8AC3E}">
        <p14:creationId xmlns:p14="http://schemas.microsoft.com/office/powerpoint/2010/main" val="275705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el 7"/>
          <p:cNvSpPr txBox="1">
            <a:spLocks/>
          </p:cNvSpPr>
          <p:nvPr/>
        </p:nvSpPr>
        <p:spPr>
          <a:xfrm>
            <a:off x="262558" y="249447"/>
            <a:ext cx="10153129" cy="972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lvl="0">
              <a:defRPr/>
            </a:pPr>
            <a:r>
              <a:rPr kumimoji="0" lang="de-DE" sz="2400" b="0" i="0" u="none" strike="noStrike" kern="1200" cap="all" spc="0" normalizeH="0" baseline="0" noProof="0" dirty="0">
                <a:ln>
                  <a:noFill/>
                </a:ln>
                <a:effectLst/>
                <a:uLnTx/>
                <a:uFillTx/>
                <a:latin typeface="Arial"/>
                <a:ea typeface="+mj-ea"/>
                <a:cs typeface="+mj-cs"/>
              </a:rPr>
              <a:t>5</a:t>
            </a:r>
            <a:r>
              <a:rPr lang="de-DE" dirty="0">
                <a:latin typeface="Arial"/>
              </a:rPr>
              <a:t>. Ausblick auf die durchzuführende Lärmaktionsplanung bis 18.07.2024</a:t>
            </a:r>
          </a:p>
        </p:txBody>
      </p:sp>
      <p:sp>
        <p:nvSpPr>
          <p:cNvPr id="11" name="Textplatzhalter 10"/>
          <p:cNvSpPr txBox="1">
            <a:spLocks/>
          </p:cNvSpPr>
          <p:nvPr/>
        </p:nvSpPr>
        <p:spPr>
          <a:xfrm>
            <a:off x="262558" y="1052736"/>
            <a:ext cx="10297144" cy="79208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Sicherstellung der Mitwirkungsmöglichkeit der Öffentlichkeit an der Ausarbeitung des Lärmaktionsplanes nach § 47 d Abs.3 BImSchG</a:t>
            </a:r>
          </a:p>
        </p:txBody>
      </p:sp>
      <p:sp>
        <p:nvSpPr>
          <p:cNvPr id="15" name="Inhaltsplatzhalter 11"/>
          <p:cNvSpPr txBox="1">
            <a:spLocks/>
          </p:cNvSpPr>
          <p:nvPr/>
        </p:nvSpPr>
        <p:spPr>
          <a:xfrm>
            <a:off x="334566" y="1772816"/>
            <a:ext cx="10657184" cy="4680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None/>
              <a:tabLst/>
              <a:defRPr/>
            </a:pPr>
            <a:r>
              <a:rPr lang="de-DE" u="sng" baseline="0" dirty="0">
                <a:latin typeface="Arial"/>
              </a:rPr>
              <a:t>Vorstufe</a:t>
            </a:r>
          </a:p>
          <a:p>
            <a:pPr lvl="0">
              <a:buClr>
                <a:srgbClr val="65B245"/>
              </a:buClr>
              <a:defRPr/>
            </a:pPr>
            <a:r>
              <a:rPr lang="de-DE" dirty="0">
                <a:latin typeface="Arial"/>
              </a:rPr>
              <a:t>vorliegende Vorstellung der Lärmkartierungsergebnisse ist Bestandteil der Öffentlichkeitsinformation und -beteiligung bei der Ausarbeitung des Lärmaktionsplanes</a:t>
            </a:r>
          </a:p>
          <a:p>
            <a:pPr lvl="0">
              <a:buClr>
                <a:srgbClr val="65B245"/>
              </a:buClr>
              <a:defRPr/>
            </a:pPr>
            <a:r>
              <a:rPr lang="de-DE" dirty="0">
                <a:latin typeface="Arial"/>
              </a:rPr>
              <a:t>alle Lärmkartierungsergebnisse sowie eine interaktive Lärmkarte können auf der </a:t>
            </a:r>
            <a:r>
              <a:rPr lang="de-DE" dirty="0" smtClean="0">
                <a:latin typeface="Arial"/>
              </a:rPr>
              <a:t>Internetseite </a:t>
            </a:r>
            <a:r>
              <a:rPr lang="de-DE" dirty="0">
                <a:latin typeface="Arial"/>
              </a:rPr>
              <a:t>des Landesamtes für Umweltschutz eingesehen werden</a:t>
            </a:r>
          </a:p>
          <a:p>
            <a:pPr marL="0" lvl="0" indent="0">
              <a:buClr>
                <a:srgbClr val="65B245"/>
              </a:buClr>
              <a:buNone/>
              <a:defRPr/>
            </a:pPr>
            <a:r>
              <a:rPr lang="de-DE" u="sng" dirty="0">
                <a:latin typeface="Arial"/>
              </a:rPr>
              <a:t>1. Stufe</a:t>
            </a:r>
          </a:p>
          <a:p>
            <a:pPr lvl="0">
              <a:buClr>
                <a:srgbClr val="65B245"/>
              </a:buClr>
              <a:defRPr/>
            </a:pPr>
            <a:r>
              <a:rPr lang="de-DE" dirty="0">
                <a:latin typeface="Arial"/>
              </a:rPr>
              <a:t>Unterrichtung der Öffentlichkeit über Lärmaktionsplanaufstellung (Darstellung der Veranlassung, allgemeine Ziele und Zwecke der Planung, sich unterscheidende Vorschläge zur Lärmminderung und deren Auswirkungen) in geeigneter Weise (z. B. Presse, Internet, öffentliche Veranstaltungen u.a.) </a:t>
            </a:r>
            <a:r>
              <a:rPr lang="de-DE" dirty="0" err="1">
                <a:latin typeface="Arial"/>
              </a:rPr>
              <a:t>i.V.m</a:t>
            </a:r>
            <a:r>
              <a:rPr lang="de-DE" dirty="0">
                <a:latin typeface="Arial"/>
              </a:rPr>
              <a:t>. der Möglichkeit eigene Vorschläge einzubringen</a:t>
            </a:r>
          </a:p>
          <a:p>
            <a:pPr marL="0" lvl="0" indent="0">
              <a:buClr>
                <a:srgbClr val="65B245"/>
              </a:buClr>
              <a:buNone/>
              <a:defRPr/>
            </a:pPr>
            <a:r>
              <a:rPr lang="de-DE" u="sng" dirty="0">
                <a:latin typeface="Arial"/>
              </a:rPr>
              <a:t>2. Stufe</a:t>
            </a:r>
          </a:p>
          <a:p>
            <a:pPr lvl="0">
              <a:buClr>
                <a:srgbClr val="65B245"/>
              </a:buClr>
              <a:defRPr/>
            </a:pPr>
            <a:r>
              <a:rPr lang="de-DE" dirty="0">
                <a:latin typeface="Arial"/>
              </a:rPr>
              <a:t>Aufstellung des Planentwurfes </a:t>
            </a:r>
            <a:r>
              <a:rPr lang="de-DE" dirty="0" err="1">
                <a:latin typeface="Arial"/>
              </a:rPr>
              <a:t>i.V.m</a:t>
            </a:r>
            <a:r>
              <a:rPr lang="de-DE" dirty="0">
                <a:latin typeface="Arial"/>
              </a:rPr>
              <a:t>. öffentlicher Bekanntmachung (z. B. Internet; Bekanntmachung im lokalen Amtsblatt wird empfohlen)</a:t>
            </a:r>
          </a:p>
          <a:p>
            <a:pPr lvl="0">
              <a:buClr>
                <a:srgbClr val="65B245"/>
              </a:buClr>
              <a:defRPr/>
            </a:pPr>
            <a:r>
              <a:rPr lang="de-DE" dirty="0">
                <a:latin typeface="Arial"/>
              </a:rPr>
              <a:t>Gelegenheit zur Äußerung zum Planentwurf durch Auslegung (4 Wochen) und 2 weitere Wochen Äußerungsfrist </a:t>
            </a: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2" name="Untertitel 2">
            <a:extLst>
              <a:ext uri="{FF2B5EF4-FFF2-40B4-BE49-F238E27FC236}">
                <a16:creationId xmlns:a16="http://schemas.microsoft.com/office/drawing/2014/main" id="{724E1229-608F-AD7A-AB05-7E39DC6FD3E8}"/>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p>
          <a:p>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465053FD-FCBB-6FDC-47F7-B620E24B33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spTree>
    <p:extLst>
      <p:ext uri="{BB962C8B-B14F-4D97-AF65-F5344CB8AC3E}">
        <p14:creationId xmlns:p14="http://schemas.microsoft.com/office/powerpoint/2010/main" val="139617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el 6"/>
          <p:cNvSpPr txBox="1">
            <a:spLocks/>
          </p:cNvSpPr>
          <p:nvPr/>
        </p:nvSpPr>
        <p:spPr>
          <a:xfrm>
            <a:off x="838200" y="365125"/>
            <a:ext cx="670342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4400" b="1" i="0" u="none" strike="noStrike" kern="1200" cap="all" spc="0" normalizeH="0" baseline="0" noProof="0">
                <a:ln>
                  <a:noFill/>
                </a:ln>
                <a:solidFill>
                  <a:srgbClr val="727777"/>
                </a:solidFill>
                <a:effectLst/>
                <a:uLnTx/>
                <a:uFillTx/>
                <a:latin typeface="Arial" pitchFamily="34" charset="0"/>
                <a:cs typeface="Arial" pitchFamily="34" charset="0"/>
              </a:rPr>
              <a:t>Inhalt</a:t>
            </a:r>
            <a:endParaRPr kumimoji="0" lang="de-DE" sz="4400" b="1" i="0" u="none" strike="noStrike" kern="1200" cap="all" spc="0" normalizeH="0" baseline="0" noProof="0" dirty="0">
              <a:ln>
                <a:noFill/>
              </a:ln>
              <a:solidFill>
                <a:srgbClr val="727777"/>
              </a:solidFill>
              <a:effectLst/>
              <a:uLnTx/>
              <a:uFillTx/>
              <a:latin typeface="Arial" pitchFamily="34" charset="0"/>
              <a:cs typeface="Arial" pitchFamily="34" charset="0"/>
            </a:endParaRPr>
          </a:p>
        </p:txBody>
      </p:sp>
      <p:sp>
        <p:nvSpPr>
          <p:cNvPr id="11" name="Textfeld 10"/>
          <p:cNvSpPr txBox="1"/>
          <p:nvPr/>
        </p:nvSpPr>
        <p:spPr>
          <a:xfrm>
            <a:off x="838200" y="1765738"/>
            <a:ext cx="7977352" cy="3139321"/>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Grundlagen der Lärmkartierung</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Änderungen zur 3. Runde</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Kartierungsergebnis der Stadt</a:t>
            </a:r>
            <a:r>
              <a:rPr lang="de-AT" altLang="de-DE" kern="0" dirty="0">
                <a:solidFill>
                  <a:sysClr val="windowText" lastClr="000000"/>
                </a:solidFill>
                <a:latin typeface="Arial" pitchFamily="34" charset="0"/>
                <a:cs typeface="Arial" pitchFamily="34" charset="0"/>
              </a:rPr>
              <a:t> Schönebeck</a:t>
            </a: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EU-Einwohnerstatistik</a:t>
            </a:r>
          </a:p>
          <a:p>
            <a:pPr marR="0" lvl="0" defTabSz="914400" eaLnBrk="1" fontAlgn="auto" latinLnBrk="0" hangingPunct="1">
              <a:lnSpc>
                <a:spcPct val="100000"/>
              </a:lnSpc>
              <a:spcBef>
                <a:spcPts val="0"/>
              </a:spcBef>
              <a:spcAft>
                <a:spcPts val="0"/>
              </a:spcAft>
              <a:buClrTx/>
              <a:buSzTx/>
              <a:tabLst/>
              <a:defRPr/>
            </a:pP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514350" marR="0" lvl="0" indent="-514350" defTabSz="914400" eaLnBrk="1" fontAlgn="auto" latinLnBrk="0" hangingPunct="1">
              <a:lnSpc>
                <a:spcPct val="100000"/>
              </a:lnSpc>
              <a:spcBef>
                <a:spcPts val="0"/>
              </a:spcBef>
              <a:spcAft>
                <a:spcPts val="0"/>
              </a:spcAft>
              <a:buClrTx/>
              <a:buSzTx/>
              <a:buFont typeface="+mj-lt"/>
              <a:buAutoNum type="arabicPeriod" startAt="5"/>
              <a:tabLst/>
              <a:defRPr/>
            </a:pPr>
            <a:r>
              <a:rPr lang="de-AT" altLang="de-DE" kern="0" dirty="0">
                <a:solidFill>
                  <a:sysClr val="windowText" lastClr="000000"/>
                </a:solidFill>
                <a:latin typeface="Arial" pitchFamily="34" charset="0"/>
                <a:cs typeface="Arial" pitchFamily="34" charset="0"/>
              </a:rPr>
              <a:t>Ausblick auf die durchzuführende Lärmaktionsplanung bis 18.07.2024</a:t>
            </a:r>
            <a:endParaRPr kumimoji="0" lang="de-AT" alt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2" name="Datumsplatzhalter 3">
            <a:extLst>
              <a:ext uri="{FF2B5EF4-FFF2-40B4-BE49-F238E27FC236}">
                <a16:creationId xmlns:a16="http://schemas.microsoft.com/office/drawing/2014/main" id="{022DEEC2-CC0D-5832-50E4-8AB9B08C46C4}"/>
              </a:ext>
            </a:extLst>
          </p:cNvPr>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4" name="Grafik 3" descr="Ein Bild, das Text enthält.&#10;&#10;Automatisch generierte Beschreibung">
            <a:extLst>
              <a:ext uri="{FF2B5EF4-FFF2-40B4-BE49-F238E27FC236}">
                <a16:creationId xmlns:a16="http://schemas.microsoft.com/office/drawing/2014/main" id="{B2D7680F-3A5C-CF4B-A173-EDE02E1A73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spTree>
    <p:extLst>
      <p:ext uri="{BB962C8B-B14F-4D97-AF65-F5344CB8AC3E}">
        <p14:creationId xmlns:p14="http://schemas.microsoft.com/office/powerpoint/2010/main" val="173991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platzhalter 8"/>
          <p:cNvSpPr txBox="1">
            <a:spLocks/>
          </p:cNvSpPr>
          <p:nvPr/>
        </p:nvSpPr>
        <p:spPr>
          <a:xfrm>
            <a:off x="6159498" y="1611346"/>
            <a:ext cx="5157787" cy="5583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effectLst/>
                <a:uLnTx/>
                <a:uFillTx/>
                <a:latin typeface="Arial"/>
                <a:ea typeface="+mn-ea"/>
                <a:cs typeface="+mn-cs"/>
              </a:rPr>
              <a:t>Rechtliche Vorgaben</a:t>
            </a:r>
          </a:p>
        </p:txBody>
      </p:sp>
      <p:sp>
        <p:nvSpPr>
          <p:cNvPr id="11" name="Textplatzhalter 10"/>
          <p:cNvSpPr txBox="1">
            <a:spLocks/>
          </p:cNvSpPr>
          <p:nvPr/>
        </p:nvSpPr>
        <p:spPr>
          <a:xfrm>
            <a:off x="644553" y="1638594"/>
            <a:ext cx="5183188"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effectLst/>
                <a:uLnTx/>
                <a:uFillTx/>
                <a:latin typeface="Arial"/>
                <a:ea typeface="+mn-ea"/>
                <a:cs typeface="+mn-cs"/>
              </a:rPr>
              <a:t>Gesetzliche Regelungen</a:t>
            </a:r>
          </a:p>
        </p:txBody>
      </p:sp>
      <p:sp>
        <p:nvSpPr>
          <p:cNvPr id="12" name="Inhaltsplatzhalter 11"/>
          <p:cNvSpPr txBox="1">
            <a:spLocks/>
          </p:cNvSpPr>
          <p:nvPr/>
        </p:nvSpPr>
        <p:spPr>
          <a:xfrm>
            <a:off x="644553" y="2224847"/>
            <a:ext cx="5183188" cy="3684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Bundes-Immissionsschutzgesetz</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Richtlinie 2002/49/EG des Europäischen Parlaments und des Rates über die Bewertung und Bekämpfung von Umgebungslärm</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Gesetz zur Umsetzung der EG-Richtlinie</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34.BImSchV</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Bekanntmachung der Berechnungsverfahren BUB</a:t>
            </a:r>
          </a:p>
        </p:txBody>
      </p:sp>
      <p:sp>
        <p:nvSpPr>
          <p:cNvPr id="13" name="Titel 7"/>
          <p:cNvSpPr txBox="1">
            <a:spLocks/>
          </p:cNvSpPr>
          <p:nvPr/>
        </p:nvSpPr>
        <p:spPr>
          <a:xfrm>
            <a:off x="695895" y="341316"/>
            <a:ext cx="6703423"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1. Grundlagen Lärmkartierung</a:t>
            </a:r>
          </a:p>
        </p:txBody>
      </p:sp>
      <p:sp>
        <p:nvSpPr>
          <p:cNvPr id="14" name="Inhaltsplatzhalter 5">
            <a:extLst>
              <a:ext uri="{FF2B5EF4-FFF2-40B4-BE49-F238E27FC236}">
                <a16:creationId xmlns:a16="http://schemas.microsoft.com/office/drawing/2014/main" id="{81C58806-C5CA-EF5C-B2D4-114496F0131B}"/>
              </a:ext>
            </a:extLst>
          </p:cNvPr>
          <p:cNvSpPr txBox="1">
            <a:spLocks/>
          </p:cNvSpPr>
          <p:nvPr/>
        </p:nvSpPr>
        <p:spPr>
          <a:xfrm>
            <a:off x="6021387" y="2279588"/>
            <a:ext cx="5157787" cy="2416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Pflicht der Lärmkartierung wird in § 47 c BImSchG sowie in der 34. </a:t>
            </a:r>
            <a:r>
              <a:rPr kumimoji="0" lang="de-DE" sz="1800" b="0" i="0" u="none" strike="noStrike" kern="1200" cap="none" spc="0" normalizeH="0" baseline="0" noProof="0" dirty="0" err="1">
                <a:ln>
                  <a:noFill/>
                </a:ln>
                <a:effectLst/>
                <a:uLnTx/>
                <a:uFillTx/>
                <a:latin typeface="Arial"/>
                <a:ea typeface="+mn-ea"/>
                <a:cs typeface="+mn-cs"/>
              </a:rPr>
              <a:t>BImSchV</a:t>
            </a:r>
            <a:r>
              <a:rPr kumimoji="0" lang="de-DE" sz="1800" b="0" i="0" u="none" strike="noStrike" kern="1200" cap="none" spc="0" normalizeH="0" baseline="0" noProof="0" dirty="0">
                <a:ln>
                  <a:noFill/>
                </a:ln>
                <a:effectLst/>
                <a:uLnTx/>
                <a:uFillTx/>
                <a:latin typeface="Arial"/>
                <a:ea typeface="+mn-ea"/>
                <a:cs typeface="+mn-cs"/>
              </a:rPr>
              <a:t> geregelt</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600" b="0" i="0" u="none" strike="noStrike" kern="1200" cap="none" spc="0" normalizeH="0" baseline="0" noProof="0" dirty="0">
                <a:ln>
                  <a:noFill/>
                </a:ln>
                <a:effectLst/>
                <a:uLnTx/>
                <a:uFillTx/>
                <a:latin typeface="Arial"/>
                <a:ea typeface="+mn-ea"/>
                <a:cs typeface="+mn-cs"/>
              </a:rPr>
              <a:t>Kartierungspflichtig: </a:t>
            </a:r>
          </a:p>
          <a:p>
            <a:pPr lvl="1">
              <a:buClr>
                <a:srgbClr val="65B245"/>
              </a:buClr>
              <a:defRPr/>
            </a:pPr>
            <a:r>
              <a:rPr lang="de-DE" sz="1600" dirty="0"/>
              <a:t>Umgebungslärmkartierung Stufe 4 an Hauptverkehrsstraßen in Sachsen-Anhalt</a:t>
            </a:r>
            <a:r>
              <a:rPr kumimoji="0" lang="de-DE" sz="1600" b="0" i="0" u="none" strike="noStrike" kern="1200" cap="none" spc="0" normalizeH="0" baseline="0" noProof="0" dirty="0" smtClean="0">
                <a:ln>
                  <a:noFill/>
                </a:ln>
                <a:effectLst/>
                <a:uLnTx/>
                <a:uFillTx/>
                <a:latin typeface="Arial"/>
                <a:ea typeface="+mn-ea"/>
                <a:cs typeface="+mn-cs"/>
              </a:rPr>
              <a:t>Ballungsräume </a:t>
            </a:r>
            <a:r>
              <a:rPr kumimoji="0" lang="de-DE" sz="1600" b="0" i="0" u="none" strike="noStrike" kern="1200" cap="none" spc="0" normalizeH="0" baseline="0" noProof="0" dirty="0">
                <a:ln>
                  <a:noFill/>
                </a:ln>
                <a:effectLst/>
                <a:uLnTx/>
                <a:uFillTx/>
                <a:latin typeface="Arial"/>
                <a:ea typeface="+mn-ea"/>
                <a:cs typeface="+mn-cs"/>
              </a:rPr>
              <a:t>(&gt;100.000 Einwohner)</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600" b="0" i="0" u="none" strike="noStrike" kern="1200" cap="none" spc="0" normalizeH="0" baseline="0" noProof="0" dirty="0">
                <a:ln>
                  <a:noFill/>
                </a:ln>
                <a:effectLst/>
                <a:uLnTx/>
                <a:uFillTx/>
                <a:latin typeface="Arial"/>
                <a:ea typeface="+mn-ea"/>
                <a:cs typeface="+mn-cs"/>
              </a:rPr>
              <a:t>Hauptverkehrsstraßen mit 3 Mio. Kfz/Jahr</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600" b="0" i="0" u="none" strike="noStrike" kern="1200" cap="none" spc="0" normalizeH="0" baseline="0" noProof="0" dirty="0">
                <a:ln>
                  <a:noFill/>
                </a:ln>
                <a:effectLst/>
                <a:uLnTx/>
                <a:uFillTx/>
                <a:latin typeface="Arial"/>
                <a:ea typeface="+mn-ea"/>
                <a:cs typeface="+mn-cs"/>
              </a:rPr>
              <a:t>Haupteisenbahnstrecken (30.000 Züge/Jahr)</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600" b="0" i="0" u="none" strike="noStrike" kern="1200" cap="none" spc="0" normalizeH="0" baseline="0" noProof="0" dirty="0">
                <a:ln>
                  <a:noFill/>
                </a:ln>
                <a:effectLst/>
                <a:uLnTx/>
                <a:uFillTx/>
                <a:latin typeface="Arial"/>
                <a:ea typeface="+mn-ea"/>
                <a:cs typeface="+mn-cs"/>
              </a:rPr>
              <a:t>Großflughäfen (50.000 Bewegungen/Jahr</a:t>
            </a:r>
            <a:r>
              <a:rPr kumimoji="0" lang="de-DE" sz="1600" b="0" i="0" u="none" strike="noStrike" kern="1200" cap="none" spc="0" normalizeH="0" baseline="0" noProof="0" dirty="0">
                <a:ln>
                  <a:noFill/>
                </a:ln>
                <a:solidFill>
                  <a:srgbClr val="727777"/>
                </a:solidFill>
                <a:effectLst/>
                <a:uLnTx/>
                <a:uFillTx/>
                <a:latin typeface="Arial"/>
                <a:ea typeface="+mn-ea"/>
                <a:cs typeface="+mn-cs"/>
              </a:rPr>
              <a:t>)</a:t>
            </a:r>
          </a:p>
          <a:p>
            <a:pPr marL="457200" marR="0" lvl="1" indent="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15" name="Inhaltsplatzhalter 5">
            <a:extLst>
              <a:ext uri="{FF2B5EF4-FFF2-40B4-BE49-F238E27FC236}">
                <a16:creationId xmlns:a16="http://schemas.microsoft.com/office/drawing/2014/main" id="{94AC0696-7792-CF6D-BE71-34F450B20CEB}"/>
              </a:ext>
            </a:extLst>
          </p:cNvPr>
          <p:cNvSpPr txBox="1">
            <a:spLocks/>
          </p:cNvSpPr>
          <p:nvPr/>
        </p:nvSpPr>
        <p:spPr>
          <a:xfrm>
            <a:off x="6096000" y="4814036"/>
            <a:ext cx="5471814" cy="1495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Zuständigkeiten:</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Ballungsräume, Großflughäfen, Hauptverkehrsstraße: </a:t>
            </a:r>
            <a:r>
              <a:rPr kumimoji="0" lang="de-DE" sz="1800" b="0" i="0" u="none" strike="noStrike" kern="1200" cap="none" spc="0" normalizeH="0" baseline="0" noProof="0" dirty="0">
                <a:ln>
                  <a:noFill/>
                </a:ln>
                <a:solidFill>
                  <a:srgbClr val="FF0000"/>
                </a:solidFill>
                <a:effectLst/>
                <a:uLnTx/>
                <a:uFillTx/>
                <a:latin typeface="Arial"/>
                <a:ea typeface="+mn-ea"/>
                <a:cs typeface="+mn-cs"/>
              </a:rPr>
              <a:t>Gemeinden</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Haupteisenbahnstrecke:</a:t>
            </a:r>
            <a:r>
              <a:rPr kumimoji="0" lang="de-DE" sz="1800" b="0" i="0" u="none" strike="noStrike" kern="1200" cap="none" spc="0" normalizeH="0" baseline="0" noProof="0" dirty="0">
                <a:ln>
                  <a:noFill/>
                </a:ln>
                <a:solidFill>
                  <a:srgbClr val="727777"/>
                </a:solidFill>
                <a:effectLst/>
                <a:uLnTx/>
                <a:uFillTx/>
                <a:latin typeface="Arial"/>
                <a:ea typeface="+mn-ea"/>
                <a:cs typeface="+mn-cs"/>
              </a:rPr>
              <a:t> </a:t>
            </a:r>
            <a:r>
              <a:rPr kumimoji="0" lang="de-DE" sz="1800" b="0" i="0" u="none" strike="noStrike" kern="1200" cap="none" spc="0" normalizeH="0" baseline="0" noProof="0" dirty="0">
                <a:ln>
                  <a:noFill/>
                </a:ln>
                <a:solidFill>
                  <a:srgbClr val="FF0000"/>
                </a:solidFill>
                <a:effectLst/>
                <a:uLnTx/>
                <a:uFillTx/>
                <a:latin typeface="Arial"/>
                <a:ea typeface="+mn-ea"/>
                <a:cs typeface="+mn-cs"/>
              </a:rPr>
              <a:t>Eisenbahn-Bundesamt</a:t>
            </a:r>
          </a:p>
          <a:p>
            <a:pPr marL="457200" marR="0" lvl="1" indent="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16" name="Textplatzhalter 10">
            <a:extLst>
              <a:ext uri="{FF2B5EF4-FFF2-40B4-BE49-F238E27FC236}">
                <a16:creationId xmlns:a16="http://schemas.microsoft.com/office/drawing/2014/main" id="{5D2D2EE3-A718-D069-B50E-1DC36D9B2A4E}"/>
              </a:ext>
            </a:extLst>
          </p:cNvPr>
          <p:cNvSpPr txBox="1">
            <a:spLocks/>
          </p:cNvSpPr>
          <p:nvPr/>
        </p:nvSpPr>
        <p:spPr>
          <a:xfrm>
            <a:off x="1129068" y="804786"/>
            <a:ext cx="5183188"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Rechtliche Grundlagen</a:t>
            </a:r>
          </a:p>
        </p:txBody>
      </p:sp>
      <p:sp>
        <p:nvSpPr>
          <p:cNvPr id="2" name="Untertitel 2">
            <a:extLst>
              <a:ext uri="{FF2B5EF4-FFF2-40B4-BE49-F238E27FC236}">
                <a16:creationId xmlns:a16="http://schemas.microsoft.com/office/drawing/2014/main" id="{3018A86E-91C0-F98A-01A1-B6B1703A495D}"/>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CB623801-3C34-8CBB-D4E8-81F81891C8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spTree>
    <p:extLst>
      <p:ext uri="{BB962C8B-B14F-4D97-AF65-F5344CB8AC3E}">
        <p14:creationId xmlns:p14="http://schemas.microsoft.com/office/powerpoint/2010/main" val="137397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5FBAADDE-0C12-9B4A-F647-44CABE8C759A}"/>
              </a:ext>
            </a:extLst>
          </p:cNvPr>
          <p:cNvPicPr>
            <a:picLocks noChangeAspect="1"/>
          </p:cNvPicPr>
          <p:nvPr/>
        </p:nvPicPr>
        <p:blipFill>
          <a:blip r:embed="rId2"/>
          <a:stretch>
            <a:fillRect/>
          </a:stretch>
        </p:blipFill>
        <p:spPr>
          <a:xfrm>
            <a:off x="478582" y="44624"/>
            <a:ext cx="2702663" cy="6392254"/>
          </a:xfrm>
          <a:prstGeom prst="rect">
            <a:avLst/>
          </a:prstGeom>
          <a:ln w="28575">
            <a:solidFill>
              <a:srgbClr val="65B245"/>
            </a:solidFill>
          </a:ln>
        </p:spPr>
      </p:pic>
      <p:pic>
        <p:nvPicPr>
          <p:cNvPr id="18" name="Grafik 17">
            <a:extLst>
              <a:ext uri="{FF2B5EF4-FFF2-40B4-BE49-F238E27FC236}">
                <a16:creationId xmlns:a16="http://schemas.microsoft.com/office/drawing/2014/main" id="{E177BDFD-1476-2714-5A3A-46DE8909E357}"/>
              </a:ext>
            </a:extLst>
          </p:cNvPr>
          <p:cNvPicPr>
            <a:picLocks noChangeAspect="1"/>
          </p:cNvPicPr>
          <p:nvPr/>
        </p:nvPicPr>
        <p:blipFill>
          <a:blip r:embed="rId3"/>
          <a:stretch>
            <a:fillRect/>
          </a:stretch>
        </p:blipFill>
        <p:spPr>
          <a:xfrm>
            <a:off x="3367891" y="44624"/>
            <a:ext cx="3026604" cy="6392254"/>
          </a:xfrm>
          <a:prstGeom prst="rect">
            <a:avLst/>
          </a:prstGeom>
          <a:ln w="28575">
            <a:solidFill>
              <a:srgbClr val="65B245"/>
            </a:solidFill>
          </a:ln>
        </p:spPr>
      </p:pic>
      <p:sp>
        <p:nvSpPr>
          <p:cNvPr id="19" name="Textfeld 18">
            <a:extLst>
              <a:ext uri="{FF2B5EF4-FFF2-40B4-BE49-F238E27FC236}">
                <a16:creationId xmlns:a16="http://schemas.microsoft.com/office/drawing/2014/main" id="{6BCF083D-3A5A-67C2-99B2-6B7C610EF316}"/>
              </a:ext>
            </a:extLst>
          </p:cNvPr>
          <p:cNvSpPr txBox="1"/>
          <p:nvPr/>
        </p:nvSpPr>
        <p:spPr>
          <a:xfrm>
            <a:off x="1296894" y="388111"/>
            <a:ext cx="1328586" cy="52322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00B0F0"/>
                </a:solidFill>
                <a:effectLst/>
                <a:uLnTx/>
                <a:uFillTx/>
              </a:rPr>
              <a:t>L</a:t>
            </a:r>
            <a:r>
              <a:rPr kumimoji="0" lang="de-DE" sz="1600" b="1" i="0" u="none" strike="noStrike" kern="0" cap="none" spc="0" normalizeH="0" baseline="0" noProof="0" dirty="0">
                <a:ln>
                  <a:noFill/>
                </a:ln>
                <a:solidFill>
                  <a:srgbClr val="00B0F0"/>
                </a:solidFill>
                <a:effectLst/>
                <a:uLnTx/>
                <a:uFillTx/>
              </a:rPr>
              <a:t>DEN</a:t>
            </a:r>
            <a:endParaRPr kumimoji="0" lang="de-DE" sz="2800" b="1" i="0" u="none" strike="noStrike" kern="0" cap="none" spc="0" normalizeH="0" baseline="0" noProof="0" dirty="0">
              <a:ln>
                <a:noFill/>
              </a:ln>
              <a:solidFill>
                <a:srgbClr val="00B0F0"/>
              </a:solidFill>
              <a:effectLst/>
              <a:uLnTx/>
              <a:uFillTx/>
            </a:endParaRPr>
          </a:p>
        </p:txBody>
      </p:sp>
      <p:sp>
        <p:nvSpPr>
          <p:cNvPr id="20" name="Textfeld 19">
            <a:extLst>
              <a:ext uri="{FF2B5EF4-FFF2-40B4-BE49-F238E27FC236}">
                <a16:creationId xmlns:a16="http://schemas.microsoft.com/office/drawing/2014/main" id="{FC270741-553E-B503-041F-A942234D7DA0}"/>
              </a:ext>
            </a:extLst>
          </p:cNvPr>
          <p:cNvSpPr txBox="1"/>
          <p:nvPr/>
        </p:nvSpPr>
        <p:spPr>
          <a:xfrm>
            <a:off x="4308300" y="388111"/>
            <a:ext cx="1328586" cy="52322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err="1">
                <a:ln>
                  <a:noFill/>
                </a:ln>
                <a:solidFill>
                  <a:srgbClr val="FF0000"/>
                </a:solidFill>
                <a:effectLst/>
                <a:uLnTx/>
                <a:uFillTx/>
              </a:rPr>
              <a:t>L</a:t>
            </a:r>
            <a:r>
              <a:rPr kumimoji="0" lang="de-DE" sz="1600" b="1" i="0" u="none" strike="noStrike" kern="0" cap="none" spc="0" normalizeH="0" baseline="0" noProof="0" dirty="0" err="1">
                <a:ln>
                  <a:noFill/>
                </a:ln>
                <a:solidFill>
                  <a:srgbClr val="FF0000"/>
                </a:solidFill>
                <a:effectLst/>
                <a:uLnTx/>
                <a:uFillTx/>
              </a:rPr>
              <a:t>Night</a:t>
            </a:r>
            <a:endParaRPr kumimoji="0" lang="de-DE" sz="2800" b="1" i="0" u="none" strike="noStrike" kern="0" cap="none" spc="0" normalizeH="0" baseline="0" noProof="0" dirty="0">
              <a:ln>
                <a:noFill/>
              </a:ln>
              <a:solidFill>
                <a:srgbClr val="FF0000"/>
              </a:solidFill>
              <a:effectLst/>
              <a:uLnTx/>
              <a:uFillTx/>
            </a:endParaRPr>
          </a:p>
        </p:txBody>
      </p:sp>
      <p:sp>
        <p:nvSpPr>
          <p:cNvPr id="21" name="Inhaltsplatzhalter 11">
            <a:extLst>
              <a:ext uri="{FF2B5EF4-FFF2-40B4-BE49-F238E27FC236}">
                <a16:creationId xmlns:a16="http://schemas.microsoft.com/office/drawing/2014/main" id="{AAE8F49C-36AA-4E4B-BC3E-557D71F43752}"/>
              </a:ext>
            </a:extLst>
          </p:cNvPr>
          <p:cNvSpPr txBox="1">
            <a:spLocks/>
          </p:cNvSpPr>
          <p:nvPr/>
        </p:nvSpPr>
        <p:spPr>
          <a:xfrm>
            <a:off x="6526633" y="2588574"/>
            <a:ext cx="5183188" cy="368458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Graphische Darstellung der Lärmsituation</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Darstellung der Lärmbelastung für einen 24-Stunden-Zeitraum (L</a:t>
            </a:r>
            <a:r>
              <a:rPr kumimoji="0" lang="de-DE" sz="1100" b="0" i="0" u="none" strike="noStrike" kern="1200" cap="none" spc="0" normalizeH="0" baseline="0" noProof="0" dirty="0">
                <a:ln>
                  <a:noFill/>
                </a:ln>
                <a:effectLst/>
                <a:uLnTx/>
                <a:uFillTx/>
                <a:latin typeface="Arial"/>
                <a:ea typeface="+mn-ea"/>
                <a:cs typeface="+mn-cs"/>
              </a:rPr>
              <a:t>DEN</a:t>
            </a:r>
            <a:r>
              <a:rPr kumimoji="0" lang="de-DE" sz="1800" b="0" i="0" u="none" strike="noStrike" kern="1200" cap="none" spc="0" normalizeH="0" baseline="0" noProof="0" dirty="0">
                <a:ln>
                  <a:noFill/>
                </a:ln>
                <a:effectLst/>
                <a:uLnTx/>
                <a:uFillTx/>
                <a:latin typeface="Arial"/>
                <a:ea typeface="+mn-ea"/>
                <a:cs typeface="+mn-cs"/>
              </a:rPr>
              <a:t>) und für die Nacht (22:00-06:00 Uhr) (</a:t>
            </a:r>
            <a:r>
              <a:rPr kumimoji="0" lang="de-DE" sz="1800" b="0" i="0" u="none" strike="noStrike" kern="1200" cap="none" spc="0" normalizeH="0" baseline="0" noProof="0" dirty="0" err="1">
                <a:ln>
                  <a:noFill/>
                </a:ln>
                <a:effectLst/>
                <a:uLnTx/>
                <a:uFillTx/>
                <a:latin typeface="Arial"/>
                <a:ea typeface="+mn-ea"/>
                <a:cs typeface="+mn-cs"/>
              </a:rPr>
              <a:t>L</a:t>
            </a:r>
            <a:r>
              <a:rPr kumimoji="0" lang="de-DE" sz="1100" b="0" i="0" u="none" strike="noStrike" kern="1200" cap="none" spc="0" normalizeH="0" baseline="0" noProof="0" dirty="0" err="1">
                <a:ln>
                  <a:noFill/>
                </a:ln>
                <a:effectLst/>
                <a:uLnTx/>
                <a:uFillTx/>
                <a:latin typeface="Arial"/>
                <a:ea typeface="+mn-ea"/>
                <a:cs typeface="+mn-cs"/>
              </a:rPr>
              <a:t>Night</a:t>
            </a:r>
            <a:r>
              <a:rPr kumimoji="0" lang="de-DE" sz="1800" b="0" i="0" u="none" strike="noStrike" kern="1200" cap="none" spc="0" normalizeH="0" baseline="0" noProof="0" dirty="0">
                <a:ln>
                  <a:noFill/>
                </a:ln>
                <a:effectLst/>
                <a:uLnTx/>
                <a:uFillTx/>
                <a:latin typeface="Arial"/>
                <a:ea typeface="+mn-ea"/>
                <a:cs typeface="+mn-cs"/>
              </a:rPr>
              <a:t>)</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23" name="Textplatzhalter 10">
            <a:extLst>
              <a:ext uri="{FF2B5EF4-FFF2-40B4-BE49-F238E27FC236}">
                <a16:creationId xmlns:a16="http://schemas.microsoft.com/office/drawing/2014/main" id="{514C7CE3-D822-5F54-E640-88F850476E35}"/>
              </a:ext>
            </a:extLst>
          </p:cNvPr>
          <p:cNvSpPr txBox="1">
            <a:spLocks/>
          </p:cNvSpPr>
          <p:nvPr/>
        </p:nvSpPr>
        <p:spPr>
          <a:xfrm>
            <a:off x="6526633" y="2024922"/>
            <a:ext cx="5183188"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Lärmkarten</a:t>
            </a:r>
          </a:p>
        </p:txBody>
      </p:sp>
      <p:sp>
        <p:nvSpPr>
          <p:cNvPr id="26" name="Textfeld 25">
            <a:extLst>
              <a:ext uri="{FF2B5EF4-FFF2-40B4-BE49-F238E27FC236}">
                <a16:creationId xmlns:a16="http://schemas.microsoft.com/office/drawing/2014/main" id="{6BCF083D-3A5A-67C2-99B2-6B7C610EF316}"/>
              </a:ext>
            </a:extLst>
          </p:cNvPr>
          <p:cNvSpPr txBox="1"/>
          <p:nvPr/>
        </p:nvSpPr>
        <p:spPr>
          <a:xfrm>
            <a:off x="1429032" y="393107"/>
            <a:ext cx="1328586" cy="52322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00B0F0"/>
                </a:solidFill>
                <a:effectLst/>
                <a:uLnTx/>
                <a:uFillTx/>
              </a:rPr>
              <a:t>L</a:t>
            </a:r>
            <a:r>
              <a:rPr kumimoji="0" lang="de-DE" sz="1600" b="1" i="0" u="none" strike="noStrike" kern="0" cap="none" spc="0" normalizeH="0" baseline="0" noProof="0" dirty="0">
                <a:ln>
                  <a:noFill/>
                </a:ln>
                <a:solidFill>
                  <a:srgbClr val="00B0F0"/>
                </a:solidFill>
                <a:effectLst/>
                <a:uLnTx/>
                <a:uFillTx/>
              </a:rPr>
              <a:t>DEN</a:t>
            </a:r>
            <a:endParaRPr kumimoji="0" lang="de-DE" sz="2800" b="1" i="0" u="none" strike="noStrike" kern="0" cap="none" spc="0" normalizeH="0" baseline="0" noProof="0" dirty="0">
              <a:ln>
                <a:noFill/>
              </a:ln>
              <a:solidFill>
                <a:srgbClr val="00B0F0"/>
              </a:solidFill>
              <a:effectLst/>
              <a:uLnTx/>
              <a:uFillTx/>
            </a:endParaRPr>
          </a:p>
        </p:txBody>
      </p:sp>
      <p:sp>
        <p:nvSpPr>
          <p:cNvPr id="27" name="Textfeld 26">
            <a:extLst>
              <a:ext uri="{FF2B5EF4-FFF2-40B4-BE49-F238E27FC236}">
                <a16:creationId xmlns:a16="http://schemas.microsoft.com/office/drawing/2014/main" id="{FC270741-553E-B503-041F-A942234D7DA0}"/>
              </a:ext>
            </a:extLst>
          </p:cNvPr>
          <p:cNvSpPr txBox="1"/>
          <p:nvPr/>
        </p:nvSpPr>
        <p:spPr>
          <a:xfrm>
            <a:off x="4440438" y="393107"/>
            <a:ext cx="1328586" cy="52322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err="1">
                <a:ln>
                  <a:noFill/>
                </a:ln>
                <a:solidFill>
                  <a:srgbClr val="FF0000"/>
                </a:solidFill>
                <a:effectLst/>
                <a:uLnTx/>
                <a:uFillTx/>
              </a:rPr>
              <a:t>L</a:t>
            </a:r>
            <a:r>
              <a:rPr kumimoji="0" lang="de-DE" sz="1600" b="1" i="0" u="none" strike="noStrike" kern="0" cap="none" spc="0" normalizeH="0" baseline="0" noProof="0" dirty="0" err="1">
                <a:ln>
                  <a:noFill/>
                </a:ln>
                <a:solidFill>
                  <a:srgbClr val="FF0000"/>
                </a:solidFill>
                <a:effectLst/>
                <a:uLnTx/>
                <a:uFillTx/>
              </a:rPr>
              <a:t>Night</a:t>
            </a:r>
            <a:endParaRPr kumimoji="0" lang="de-DE" sz="2800" b="1" i="0" u="none" strike="noStrike" kern="0" cap="none" spc="0" normalizeH="0" baseline="0" noProof="0" dirty="0">
              <a:ln>
                <a:noFill/>
              </a:ln>
              <a:solidFill>
                <a:srgbClr val="FF0000"/>
              </a:solidFill>
              <a:effectLst/>
              <a:uLnTx/>
              <a:uFillTx/>
            </a:endParaRPr>
          </a:p>
        </p:txBody>
      </p:sp>
      <p:pic>
        <p:nvPicPr>
          <p:cNvPr id="24" name="Grafik 23">
            <a:extLst>
              <a:ext uri="{FF2B5EF4-FFF2-40B4-BE49-F238E27FC236}">
                <a16:creationId xmlns:a16="http://schemas.microsoft.com/office/drawing/2014/main" id="{A893EDEB-EB77-E093-5583-399CBCE52E41}"/>
              </a:ext>
            </a:extLst>
          </p:cNvPr>
          <p:cNvPicPr>
            <a:picLocks noChangeAspect="1"/>
          </p:cNvPicPr>
          <p:nvPr/>
        </p:nvPicPr>
        <p:blipFill>
          <a:blip r:embed="rId4"/>
          <a:stretch>
            <a:fillRect/>
          </a:stretch>
        </p:blipFill>
        <p:spPr>
          <a:xfrm>
            <a:off x="6830281" y="4060319"/>
            <a:ext cx="2287946" cy="2024832"/>
          </a:xfrm>
          <a:prstGeom prst="rect">
            <a:avLst/>
          </a:prstGeom>
        </p:spPr>
      </p:pic>
      <p:pic>
        <p:nvPicPr>
          <p:cNvPr id="28" name="Grafik 27">
            <a:extLst>
              <a:ext uri="{FF2B5EF4-FFF2-40B4-BE49-F238E27FC236}">
                <a16:creationId xmlns:a16="http://schemas.microsoft.com/office/drawing/2014/main" id="{20993F0F-32AD-BA5A-2F01-9AAF4F83A617}"/>
              </a:ext>
            </a:extLst>
          </p:cNvPr>
          <p:cNvPicPr>
            <a:picLocks noChangeAspect="1"/>
          </p:cNvPicPr>
          <p:nvPr/>
        </p:nvPicPr>
        <p:blipFill>
          <a:blip r:embed="rId5"/>
          <a:stretch>
            <a:fillRect/>
          </a:stretch>
        </p:blipFill>
        <p:spPr>
          <a:xfrm>
            <a:off x="9409463" y="4065492"/>
            <a:ext cx="2123865" cy="2120366"/>
          </a:xfrm>
          <a:prstGeom prst="rect">
            <a:avLst/>
          </a:prstGeom>
        </p:spPr>
      </p:pic>
      <p:sp>
        <p:nvSpPr>
          <p:cNvPr id="2" name="Untertitel 2">
            <a:extLst>
              <a:ext uri="{FF2B5EF4-FFF2-40B4-BE49-F238E27FC236}">
                <a16:creationId xmlns:a16="http://schemas.microsoft.com/office/drawing/2014/main" id="{1723161A-BF6C-AAAB-8482-BC869E704643}"/>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EF121900-4FCC-5F74-BF78-EDC9F722F8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spTree>
    <p:extLst>
      <p:ext uri="{BB962C8B-B14F-4D97-AF65-F5344CB8AC3E}">
        <p14:creationId xmlns:p14="http://schemas.microsoft.com/office/powerpoint/2010/main" val="65222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3558AB4F-3F9F-3C82-5AF9-7EF59E3F291D}"/>
              </a:ext>
            </a:extLst>
          </p:cNvPr>
          <p:cNvPicPr>
            <a:picLocks noChangeAspect="1"/>
          </p:cNvPicPr>
          <p:nvPr/>
        </p:nvPicPr>
        <p:blipFill>
          <a:blip r:embed="rId2"/>
          <a:stretch>
            <a:fillRect/>
          </a:stretch>
        </p:blipFill>
        <p:spPr>
          <a:xfrm>
            <a:off x="7895406" y="1582988"/>
            <a:ext cx="3327143" cy="4585409"/>
          </a:xfrm>
          <a:prstGeom prst="rect">
            <a:avLst/>
          </a:prstGeom>
        </p:spPr>
      </p:pic>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itel 7"/>
          <p:cNvSpPr txBox="1">
            <a:spLocks/>
          </p:cNvSpPr>
          <p:nvPr/>
        </p:nvSpPr>
        <p:spPr>
          <a:xfrm>
            <a:off x="695895" y="341316"/>
            <a:ext cx="6703423"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1. Grundlagen Lärmkartierung</a:t>
            </a:r>
          </a:p>
        </p:txBody>
      </p:sp>
      <p:sp>
        <p:nvSpPr>
          <p:cNvPr id="31" name="Textplatzhalter 10">
            <a:extLst>
              <a:ext uri="{FF2B5EF4-FFF2-40B4-BE49-F238E27FC236}">
                <a16:creationId xmlns:a16="http://schemas.microsoft.com/office/drawing/2014/main" id="{5D2D2EE3-A718-D069-B50E-1DC36D9B2A4E}"/>
              </a:ext>
            </a:extLst>
          </p:cNvPr>
          <p:cNvSpPr txBox="1">
            <a:spLocks/>
          </p:cNvSpPr>
          <p:nvPr/>
        </p:nvSpPr>
        <p:spPr>
          <a:xfrm>
            <a:off x="1065399" y="823454"/>
            <a:ext cx="7340369"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Datengrundlage zur Berechnung der Lärmkarten</a:t>
            </a:r>
          </a:p>
        </p:txBody>
      </p:sp>
      <p:pic>
        <p:nvPicPr>
          <p:cNvPr id="32" name="Grafik 31">
            <a:extLst>
              <a:ext uri="{FF2B5EF4-FFF2-40B4-BE49-F238E27FC236}">
                <a16:creationId xmlns:a16="http://schemas.microsoft.com/office/drawing/2014/main" id="{37B74EFF-364D-6FBB-E576-DA492D9D8FB8}"/>
              </a:ext>
            </a:extLst>
          </p:cNvPr>
          <p:cNvPicPr>
            <a:picLocks noChangeAspect="1"/>
          </p:cNvPicPr>
          <p:nvPr/>
        </p:nvPicPr>
        <p:blipFill>
          <a:blip r:embed="rId3"/>
          <a:stretch>
            <a:fillRect/>
          </a:stretch>
        </p:blipFill>
        <p:spPr>
          <a:xfrm>
            <a:off x="190550" y="1412777"/>
            <a:ext cx="4078672" cy="4925834"/>
          </a:xfrm>
          <a:prstGeom prst="rect">
            <a:avLst/>
          </a:prstGeom>
        </p:spPr>
      </p:pic>
      <p:sp>
        <p:nvSpPr>
          <p:cNvPr id="33" name="Inhaltsplatzhalter 25">
            <a:extLst>
              <a:ext uri="{FF2B5EF4-FFF2-40B4-BE49-F238E27FC236}">
                <a16:creationId xmlns:a16="http://schemas.microsoft.com/office/drawing/2014/main" id="{74549B66-A1C8-A11F-EF2E-E3B59029F6CE}"/>
              </a:ext>
            </a:extLst>
          </p:cNvPr>
          <p:cNvSpPr txBox="1">
            <a:spLocks/>
          </p:cNvSpPr>
          <p:nvPr/>
        </p:nvSpPr>
        <p:spPr>
          <a:xfrm>
            <a:off x="4511030" y="1672913"/>
            <a:ext cx="2775424" cy="4496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Georeferenzierte Lage der Straßen</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Lärmschutzbauwerke (Wand/Wall)</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Verkehrsmengen unterteilt in 4 Fahrzeug-Klassen (Pkw/Lkw/Leicht Lkw/Motorräder)</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Geschwindigkeiten </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Knotenpunkte (Ampeln/Kreisverkehre)</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Oberflächen/ Straßenbeläge</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Brücken und Tunnel</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Digitales Geländemodell (DGM)</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Gebäudemodell</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Informationen über Anzahl der Einwohner je Gebäude</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Informationen über die Anzahl von Schulen und Krankenhäuser</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200" b="0" i="0" u="none" strike="noStrike" kern="1200" cap="none" spc="0" normalizeH="0" baseline="0" noProof="0" dirty="0">
                <a:ln>
                  <a:noFill/>
                </a:ln>
                <a:effectLst/>
                <a:uLnTx/>
                <a:uFillTx/>
                <a:latin typeface="Arial"/>
                <a:ea typeface="+mn-ea"/>
                <a:cs typeface="+mn-cs"/>
              </a:rPr>
              <a:t>Gemeindegrenzen</a:t>
            </a:r>
          </a:p>
        </p:txBody>
      </p:sp>
      <p:sp>
        <p:nvSpPr>
          <p:cNvPr id="2" name="Untertitel 2">
            <a:extLst>
              <a:ext uri="{FF2B5EF4-FFF2-40B4-BE49-F238E27FC236}">
                <a16:creationId xmlns:a16="http://schemas.microsoft.com/office/drawing/2014/main" id="{E7A22A63-38A2-4463-8907-40D981423378}"/>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91F382CD-0B5B-1EBC-2F1D-1F8A46AC1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spTree>
    <p:extLst>
      <p:ext uri="{BB962C8B-B14F-4D97-AF65-F5344CB8AC3E}">
        <p14:creationId xmlns:p14="http://schemas.microsoft.com/office/powerpoint/2010/main" val="42090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platzhalter 10"/>
          <p:cNvSpPr txBox="1">
            <a:spLocks/>
          </p:cNvSpPr>
          <p:nvPr/>
        </p:nvSpPr>
        <p:spPr>
          <a:xfrm>
            <a:off x="262558" y="692696"/>
            <a:ext cx="5183188"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Verkehrsaufkommen</a:t>
            </a:r>
          </a:p>
        </p:txBody>
      </p:sp>
      <p:sp>
        <p:nvSpPr>
          <p:cNvPr id="14" name="Inhaltsplatzhalter 11"/>
          <p:cNvSpPr txBox="1">
            <a:spLocks/>
          </p:cNvSpPr>
          <p:nvPr/>
        </p:nvSpPr>
        <p:spPr>
          <a:xfrm>
            <a:off x="263946" y="1268760"/>
            <a:ext cx="8063508" cy="422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Detaillierte Aufteilung des Verkehrs gemäß BUB in 4 Fahrzeugklassen</a:t>
            </a:r>
          </a:p>
        </p:txBody>
      </p:sp>
      <p:sp>
        <p:nvSpPr>
          <p:cNvPr id="15" name="Titel 7"/>
          <p:cNvSpPr txBox="1">
            <a:spLocks/>
          </p:cNvSpPr>
          <p:nvPr/>
        </p:nvSpPr>
        <p:spPr>
          <a:xfrm>
            <a:off x="283880" y="224789"/>
            <a:ext cx="6703423"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2. Änderungen zur 3. Runde</a:t>
            </a:r>
          </a:p>
        </p:txBody>
      </p:sp>
      <p:sp>
        <p:nvSpPr>
          <p:cNvPr id="16" name="Inhaltsplatzhalter 5">
            <a:extLst>
              <a:ext uri="{FF2B5EF4-FFF2-40B4-BE49-F238E27FC236}">
                <a16:creationId xmlns:a16="http://schemas.microsoft.com/office/drawing/2014/main" id="{81C58806-C5CA-EF5C-B2D4-114496F0131B}"/>
              </a:ext>
            </a:extLst>
          </p:cNvPr>
          <p:cNvSpPr txBox="1">
            <a:spLocks/>
          </p:cNvSpPr>
          <p:nvPr/>
        </p:nvSpPr>
        <p:spPr>
          <a:xfrm>
            <a:off x="6994919" y="2259330"/>
            <a:ext cx="4896544" cy="2416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Datengrundlage der bundesweiten Straßenverkehrszählung (SVZ) des Bundes und der Länder</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Pandemiebedingte Verschiebung der SVZ 2020 -&gt; Verwendung der Daten SVZ 2015 mit Hochrechnung auf das Bezugsjahr 2019</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pic>
        <p:nvPicPr>
          <p:cNvPr id="17" name="Grafik 16">
            <a:extLst>
              <a:ext uri="{FF2B5EF4-FFF2-40B4-BE49-F238E27FC236}">
                <a16:creationId xmlns:a16="http://schemas.microsoft.com/office/drawing/2014/main" id="{2E17E3EE-2AD1-2D46-CC5F-18BA99A7E5C5}"/>
              </a:ext>
            </a:extLst>
          </p:cNvPr>
          <p:cNvPicPr>
            <a:picLocks noChangeAspect="1"/>
          </p:cNvPicPr>
          <p:nvPr/>
        </p:nvPicPr>
        <p:blipFill>
          <a:blip r:embed="rId2"/>
          <a:stretch>
            <a:fillRect/>
          </a:stretch>
        </p:blipFill>
        <p:spPr>
          <a:xfrm>
            <a:off x="262558" y="4258646"/>
            <a:ext cx="6305956" cy="2050673"/>
          </a:xfrm>
          <a:prstGeom prst="rect">
            <a:avLst/>
          </a:prstGeom>
        </p:spPr>
      </p:pic>
      <p:pic>
        <p:nvPicPr>
          <p:cNvPr id="18" name="Grafik 17">
            <a:extLst>
              <a:ext uri="{FF2B5EF4-FFF2-40B4-BE49-F238E27FC236}">
                <a16:creationId xmlns:a16="http://schemas.microsoft.com/office/drawing/2014/main" id="{203DDF93-D69D-E3B1-3F73-379A0F7AFD58}"/>
              </a:ext>
            </a:extLst>
          </p:cNvPr>
          <p:cNvPicPr>
            <a:picLocks noChangeAspect="1"/>
          </p:cNvPicPr>
          <p:nvPr/>
        </p:nvPicPr>
        <p:blipFill>
          <a:blip r:embed="rId3"/>
          <a:stretch>
            <a:fillRect/>
          </a:stretch>
        </p:blipFill>
        <p:spPr>
          <a:xfrm>
            <a:off x="235728" y="1628800"/>
            <a:ext cx="6286456" cy="2673802"/>
          </a:xfrm>
          <a:prstGeom prst="rect">
            <a:avLst/>
          </a:prstGeom>
        </p:spPr>
      </p:pic>
      <p:sp>
        <p:nvSpPr>
          <p:cNvPr id="2" name="Untertitel 2">
            <a:extLst>
              <a:ext uri="{FF2B5EF4-FFF2-40B4-BE49-F238E27FC236}">
                <a16:creationId xmlns:a16="http://schemas.microsoft.com/office/drawing/2014/main" id="{54A69D88-1354-B17E-8953-7C95C91BE483}"/>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0783C143-397D-07E6-2836-A7BA7D673D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spTree>
    <p:extLst>
      <p:ext uri="{BB962C8B-B14F-4D97-AF65-F5344CB8AC3E}">
        <p14:creationId xmlns:p14="http://schemas.microsoft.com/office/powerpoint/2010/main" val="182711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platzhalter 10"/>
          <p:cNvSpPr txBox="1">
            <a:spLocks/>
          </p:cNvSpPr>
          <p:nvPr/>
        </p:nvSpPr>
        <p:spPr>
          <a:xfrm>
            <a:off x="644552" y="1638594"/>
            <a:ext cx="7788247" cy="5231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lang="de-DE" dirty="0">
                <a:solidFill>
                  <a:srgbClr val="9FD28A">
                    <a:lumMod val="50000"/>
                  </a:srgbClr>
                </a:solidFill>
                <a:latin typeface="Arial"/>
              </a:rPr>
              <a:t>Änderung der Berechnungsvorschrift VBUS    BUB</a:t>
            </a:r>
          </a:p>
        </p:txBody>
      </p:sp>
      <p:sp>
        <p:nvSpPr>
          <p:cNvPr id="20" name="Inhaltsplatzhalter 11"/>
          <p:cNvSpPr txBox="1">
            <a:spLocks/>
          </p:cNvSpPr>
          <p:nvPr/>
        </p:nvSpPr>
        <p:spPr>
          <a:xfrm>
            <a:off x="644552" y="2224847"/>
            <a:ext cx="10197617" cy="3684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sng" strike="noStrike" kern="1200" cap="none" spc="0" normalizeH="0" baseline="0" noProof="0" dirty="0">
                <a:ln>
                  <a:noFill/>
                </a:ln>
                <a:effectLst/>
                <a:uLnTx/>
                <a:uFillTx/>
                <a:latin typeface="Arial"/>
                <a:ea typeface="+mn-ea"/>
                <a:cs typeface="+mn-cs"/>
              </a:rPr>
              <a:t>Ziel der Änderung: </a:t>
            </a:r>
            <a:r>
              <a:rPr kumimoji="0" lang="de-DE" sz="1800" b="0" i="0" u="none" strike="noStrike" kern="1200" cap="none" spc="0" normalizeH="0" baseline="0" noProof="0" dirty="0">
                <a:ln>
                  <a:noFill/>
                </a:ln>
                <a:effectLst/>
                <a:uLnTx/>
                <a:uFillTx/>
                <a:latin typeface="Arial"/>
                <a:ea typeface="+mn-ea"/>
                <a:cs typeface="+mn-cs"/>
              </a:rPr>
              <a:t>Anwendung einer europaweiten einheitlichen Berechnungsgrundlage</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Detaillierte Eingabe</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Erstmalig Berücksichtigung von Zuschlägen für Ampelkreuzungen und Kreisverkehre</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Differenzierte Zu- und Abschläge für unterschiedliche Fahrbahndeckschichten in unterschiedlichen Geschwindigkeitsbereichen</a:t>
            </a:r>
          </a:p>
          <a:p>
            <a:pPr marL="800100" marR="0" lvl="1" indent="-342900" algn="l" defTabSz="914400" rtl="0" eaLnBrk="1" fontAlgn="auto" latinLnBrk="0" hangingPunct="1">
              <a:lnSpc>
                <a:spcPct val="90000"/>
              </a:lnSpc>
              <a:spcBef>
                <a:spcPts val="5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Änderungen in der Schallausbreitungsberechnung (u.a. der Bodenabsorption) </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endParaRPr kumimoji="0" lang="de-DE" sz="18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1800" b="1" i="0" u="sng" strike="noStrike" kern="1200" cap="none" spc="0" normalizeH="0" baseline="0" noProof="0" dirty="0">
                <a:ln>
                  <a:noFill/>
                </a:ln>
                <a:effectLst/>
                <a:uLnTx/>
                <a:uFillTx/>
                <a:latin typeface="Arial"/>
                <a:ea typeface="+mn-ea"/>
                <a:cs typeface="+mn-cs"/>
              </a:rPr>
              <a:t>Fazit:</a:t>
            </a:r>
            <a:r>
              <a:rPr kumimoji="0" lang="de-DE" sz="1800" b="1"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a:ln>
                  <a:noFill/>
                </a:ln>
                <a:effectLst/>
                <a:uLnTx/>
                <a:uFillTx/>
                <a:latin typeface="Arial"/>
                <a:ea typeface="+mn-ea"/>
                <a:cs typeface="+mn-cs"/>
              </a:rPr>
              <a:t>Durch die Änderung der Berechnungsvorschrift wird die Lärmkartierung komplexer und 	eine Vergleichbarkeit mit den Ergebnissen der Lärmkartierung 2017 ist nicht mehr 	gegeben</a:t>
            </a: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21" name="Titel 7"/>
          <p:cNvSpPr txBox="1">
            <a:spLocks/>
          </p:cNvSpPr>
          <p:nvPr/>
        </p:nvSpPr>
        <p:spPr>
          <a:xfrm>
            <a:off x="695895" y="341316"/>
            <a:ext cx="6703423"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2. Änderungen zur 3. Runde</a:t>
            </a:r>
          </a:p>
        </p:txBody>
      </p:sp>
      <p:cxnSp>
        <p:nvCxnSpPr>
          <p:cNvPr id="22" name="Gerade Verbindung mit Pfeil 21"/>
          <p:cNvCxnSpPr/>
          <p:nvPr/>
        </p:nvCxnSpPr>
        <p:spPr>
          <a:xfrm>
            <a:off x="7175241" y="1931437"/>
            <a:ext cx="224077" cy="0"/>
          </a:xfrm>
          <a:prstGeom prst="straightConnector1">
            <a:avLst/>
          </a:prstGeom>
          <a:noFill/>
          <a:ln w="38100" cap="flat" cmpd="sng" algn="ctr">
            <a:solidFill>
              <a:schemeClr val="accent3">
                <a:lumMod val="75000"/>
              </a:schemeClr>
            </a:solidFill>
            <a:prstDash val="solid"/>
            <a:miter lim="800000"/>
            <a:tailEnd type="triangle"/>
          </a:ln>
          <a:effectLst/>
        </p:spPr>
      </p:cxnSp>
      <p:sp>
        <p:nvSpPr>
          <p:cNvPr id="2" name="Untertitel 2">
            <a:extLst>
              <a:ext uri="{FF2B5EF4-FFF2-40B4-BE49-F238E27FC236}">
                <a16:creationId xmlns:a16="http://schemas.microsoft.com/office/drawing/2014/main" id="{2BF3C370-C44D-8B16-6D8C-2E8D36068719}"/>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B0163C0F-61F3-0BF4-B13B-6637ACDDC1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spTree>
    <p:extLst>
      <p:ext uri="{BB962C8B-B14F-4D97-AF65-F5344CB8AC3E}">
        <p14:creationId xmlns:p14="http://schemas.microsoft.com/office/powerpoint/2010/main" val="230667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platzhalter 10"/>
          <p:cNvSpPr txBox="1">
            <a:spLocks/>
          </p:cNvSpPr>
          <p:nvPr/>
        </p:nvSpPr>
        <p:spPr>
          <a:xfrm>
            <a:off x="644552" y="1430704"/>
            <a:ext cx="10709247" cy="73107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a:ln>
                  <a:noFill/>
                </a:ln>
                <a:solidFill>
                  <a:srgbClr val="9FD28A">
                    <a:lumMod val="50000"/>
                  </a:srgbClr>
                </a:solidFill>
                <a:effectLst/>
                <a:uLnTx/>
                <a:uFillTx/>
                <a:latin typeface="Arial"/>
                <a:ea typeface="+mn-ea"/>
                <a:cs typeface="+mn-cs"/>
              </a:rPr>
              <a:t>Informationen zu „Gesundheitsschädlichen Auswirkungen und Lärmkrankheiten</a:t>
            </a:r>
            <a:endPar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endParaRPr>
          </a:p>
        </p:txBody>
      </p:sp>
      <p:sp>
        <p:nvSpPr>
          <p:cNvPr id="13" name="Inhaltsplatzhalter 11"/>
          <p:cNvSpPr txBox="1">
            <a:spLocks/>
          </p:cNvSpPr>
          <p:nvPr/>
        </p:nvSpPr>
        <p:spPr>
          <a:xfrm>
            <a:off x="644552" y="2643913"/>
            <a:ext cx="10197617" cy="2081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Ergänzende Angaben zur Gefahr von ischämischen Herzerkrankungen, starker Schlafstörungen und erheblichen Belästigungen </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Grundlage: sog. Dosis-Wirkungskurven (Statistische Untersuchungen)</a:t>
            </a:r>
          </a:p>
          <a:p>
            <a:pPr marL="228600" marR="0" lvl="0" indent="-22860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Char char="&gt;"/>
              <a:tabLst/>
              <a:defRPr/>
            </a:pPr>
            <a:r>
              <a:rPr kumimoji="0" lang="de-DE" sz="1800" b="0" i="0" u="none" strike="noStrike" kern="1200" cap="none" spc="0" normalizeH="0" baseline="0" noProof="0" dirty="0">
                <a:ln>
                  <a:noFill/>
                </a:ln>
                <a:effectLst/>
                <a:uLnTx/>
                <a:uFillTx/>
                <a:latin typeface="Arial"/>
                <a:ea typeface="+mn-ea"/>
                <a:cs typeface="+mn-cs"/>
              </a:rPr>
              <a:t>Ziel: Verbesserung der Aussagekraft der </a:t>
            </a:r>
            <a:r>
              <a:rPr kumimoji="0" lang="de-DE" sz="1800" b="0" i="0" u="none" strike="noStrike" kern="1200" cap="none" spc="0" normalizeH="0" baseline="0" noProof="0" dirty="0" err="1">
                <a:ln>
                  <a:noFill/>
                </a:ln>
                <a:effectLst/>
                <a:uLnTx/>
                <a:uFillTx/>
                <a:latin typeface="Arial"/>
                <a:ea typeface="+mn-ea"/>
                <a:cs typeface="+mn-cs"/>
              </a:rPr>
              <a:t>Belastetenzahlen</a:t>
            </a:r>
            <a:endParaRPr kumimoji="0" lang="de-DE" sz="18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endParaRPr kumimoji="0" lang="de-DE" sz="1800" b="0" i="0" u="none" strike="noStrike" kern="1200" cap="none" spc="0" normalizeH="0" baseline="0" noProof="0" dirty="0">
              <a:ln>
                <a:noFill/>
              </a:ln>
              <a:solidFill>
                <a:srgbClr val="727777"/>
              </a:solidFill>
              <a:effectLst/>
              <a:uLnTx/>
              <a:uFillTx/>
              <a:latin typeface="Arial"/>
              <a:ea typeface="+mn-ea"/>
              <a:cs typeface="+mn-cs"/>
            </a:endParaRPr>
          </a:p>
        </p:txBody>
      </p:sp>
      <p:sp>
        <p:nvSpPr>
          <p:cNvPr id="14" name="Titel 7"/>
          <p:cNvSpPr txBox="1">
            <a:spLocks/>
          </p:cNvSpPr>
          <p:nvPr/>
        </p:nvSpPr>
        <p:spPr>
          <a:xfrm>
            <a:off x="695895" y="341316"/>
            <a:ext cx="6703423"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2. Änderungen zur 3. Runde</a:t>
            </a:r>
          </a:p>
        </p:txBody>
      </p:sp>
      <p:sp>
        <p:nvSpPr>
          <p:cNvPr id="2" name="Untertitel 2">
            <a:extLst>
              <a:ext uri="{FF2B5EF4-FFF2-40B4-BE49-F238E27FC236}">
                <a16:creationId xmlns:a16="http://schemas.microsoft.com/office/drawing/2014/main" id="{C0ADAFDC-E520-DD06-60A0-187BAB7E4FF8}"/>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3" name="Grafik 2" descr="Ein Bild, das Text enthält.&#10;&#10;Automatisch generierte Beschreibung">
            <a:extLst>
              <a:ext uri="{FF2B5EF4-FFF2-40B4-BE49-F238E27FC236}">
                <a16:creationId xmlns:a16="http://schemas.microsoft.com/office/drawing/2014/main" id="{06A741CE-3D26-AF8C-BD7E-693A9EC588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spTree>
    <p:extLst>
      <p:ext uri="{BB962C8B-B14F-4D97-AF65-F5344CB8AC3E}">
        <p14:creationId xmlns:p14="http://schemas.microsoft.com/office/powerpoint/2010/main" val="359971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495688"/>
            <a:ext cx="166116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C571E2A-7718-454A-ADAE-93AE620DD6B9}" type="datetime1">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12.04.2023</a:t>
            </a:fld>
            <a:endPar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Fußzeilenplatzhalter 4"/>
          <p:cNvSpPr>
            <a:spLocks noGrp="1"/>
          </p:cNvSpPr>
          <p:nvPr>
            <p:ph type="ftr" sz="quarter" idx="11"/>
          </p:nvPr>
        </p:nvSpPr>
        <p:spPr>
          <a:xfrm>
            <a:off x="2958737" y="6495688"/>
            <a:ext cx="7456714"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ysClr val="windowText" lastClr="000000"/>
                </a:solidFill>
                <a:effectLst/>
                <a:uLnTx/>
                <a:uFillTx/>
                <a:latin typeface="Arial" pitchFamily="34" charset="0"/>
                <a:cs typeface="Arial" pitchFamily="34" charset="0"/>
              </a:rPr>
              <a:t>Umgebungslärmkartierung Stufe 4 an Hauptverkehrsstraßen in Sachsen-Anhalt</a:t>
            </a:r>
          </a:p>
        </p:txBody>
      </p:sp>
      <p:sp>
        <p:nvSpPr>
          <p:cNvPr id="6" name="Foliennummernplatzhalter 5"/>
          <p:cNvSpPr>
            <a:spLocks noGrp="1"/>
          </p:cNvSpPr>
          <p:nvPr>
            <p:ph type="sldNum" sz="quarter" idx="12"/>
          </p:nvPr>
        </p:nvSpPr>
        <p:spPr>
          <a:xfrm>
            <a:off x="10842170" y="6495688"/>
            <a:ext cx="511629"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4E6472-20AE-484C-AFBB-0019B7077CED}" type="slidenum">
              <a:rPr kumimoji="0" lang="de-DE"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de-DE"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cxnSp>
        <p:nvCxnSpPr>
          <p:cNvPr id="8" name="Gerade Verbindung 7"/>
          <p:cNvCxnSpPr/>
          <p:nvPr/>
        </p:nvCxnSpPr>
        <p:spPr>
          <a:xfrm>
            <a:off x="0" y="6453336"/>
            <a:ext cx="121904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platzhalter 10"/>
          <p:cNvSpPr txBox="1">
            <a:spLocks/>
          </p:cNvSpPr>
          <p:nvPr/>
        </p:nvSpPr>
        <p:spPr>
          <a:xfrm>
            <a:off x="695895" y="1052736"/>
            <a:ext cx="1562222" cy="4211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Eckdaten</a:t>
            </a:r>
          </a:p>
        </p:txBody>
      </p:sp>
      <p:sp>
        <p:nvSpPr>
          <p:cNvPr id="13" name="Inhaltsplatzhalter 11"/>
          <p:cNvSpPr txBox="1">
            <a:spLocks/>
          </p:cNvSpPr>
          <p:nvPr/>
        </p:nvSpPr>
        <p:spPr>
          <a:xfrm>
            <a:off x="716560" y="3382382"/>
            <a:ext cx="5976664" cy="13681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gt;"/>
              <a:defRPr sz="1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tx2"/>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1800" b="0" i="0" u="sng" strike="noStrike" kern="1200" cap="none" spc="0" normalizeH="0" baseline="0" noProof="0" dirty="0">
                <a:ln>
                  <a:noFill/>
                </a:ln>
                <a:effectLst/>
                <a:uLnTx/>
                <a:uFillTx/>
                <a:latin typeface="Arial"/>
                <a:ea typeface="+mn-ea"/>
                <a:cs typeface="+mn-cs"/>
              </a:rPr>
              <a:t>Hinweis:</a:t>
            </a:r>
            <a:r>
              <a:rPr kumimoji="0" lang="de-DE" sz="1800" b="0" i="0" strike="noStrike" kern="1200" cap="none" spc="0" normalizeH="0" noProof="0" dirty="0">
                <a:ln>
                  <a:noFill/>
                </a:ln>
                <a:effectLst/>
                <a:uLnTx/>
                <a:uFillTx/>
                <a:latin typeface="Arial"/>
                <a:ea typeface="+mn-ea"/>
                <a:cs typeface="+mn-cs"/>
              </a:rPr>
              <a:t> </a:t>
            </a:r>
            <a:r>
              <a:rPr kumimoji="0" lang="de-DE" sz="1800" b="0" i="0" u="none" strike="noStrike" kern="1200" cap="none" spc="0" normalizeH="0" noProof="0" dirty="0">
                <a:ln>
                  <a:noFill/>
                </a:ln>
                <a:effectLst/>
                <a:uLnTx/>
                <a:uFillTx/>
                <a:latin typeface="Arial"/>
                <a:ea typeface="+mn-ea"/>
                <a:cs typeface="+mn-cs"/>
              </a:rPr>
              <a:t>In der Lärmkartierung werden ausschließlich Hauptverkehrsstraßen mit einer Verkehrsbelegung von mehr als 3 </a:t>
            </a:r>
            <a:r>
              <a:rPr kumimoji="0" lang="de-DE" sz="1800" b="0" i="0" u="none" strike="noStrike" kern="1200" cap="none" spc="0" normalizeH="0" noProof="0" dirty="0" err="1">
                <a:ln>
                  <a:noFill/>
                </a:ln>
                <a:effectLst/>
                <a:uLnTx/>
                <a:uFillTx/>
                <a:latin typeface="Arial"/>
                <a:ea typeface="+mn-ea"/>
                <a:cs typeface="+mn-cs"/>
              </a:rPr>
              <a:t>Mio</a:t>
            </a:r>
            <a:r>
              <a:rPr lang="de-DE" dirty="0">
                <a:latin typeface="Arial"/>
              </a:rPr>
              <a:t> Kfz/Jahr berücksichtigt. Dies entspricht einer durchschnittlichen täglichen Verkehrsstärke (DTV) in Höhe von </a:t>
            </a:r>
            <a:r>
              <a:rPr lang="de-DE" b="1" dirty="0">
                <a:latin typeface="Arial"/>
              </a:rPr>
              <a:t>8.200 Kfz/Tag</a:t>
            </a:r>
            <a:endParaRPr kumimoji="0" lang="de-DE" sz="1800" b="1" i="0" u="none" strike="noStrike" kern="1200" cap="none" spc="0" normalizeH="0" baseline="0" noProof="0" dirty="0">
              <a:ln>
                <a:noFill/>
              </a:ln>
              <a:effectLst/>
              <a:uLnTx/>
              <a:uFillTx/>
              <a:latin typeface="Arial"/>
            </a:endParaRPr>
          </a:p>
        </p:txBody>
      </p:sp>
      <p:sp>
        <p:nvSpPr>
          <p:cNvPr id="14" name="Titel 7"/>
          <p:cNvSpPr txBox="1">
            <a:spLocks/>
          </p:cNvSpPr>
          <p:nvPr/>
        </p:nvSpPr>
        <p:spPr>
          <a:xfrm>
            <a:off x="695895" y="341316"/>
            <a:ext cx="9215735" cy="607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all" spc="0" normalizeH="0" baseline="0" noProof="0" dirty="0">
                <a:ln>
                  <a:noFill/>
                </a:ln>
                <a:effectLst/>
                <a:uLnTx/>
                <a:uFillTx/>
                <a:latin typeface="Arial"/>
                <a:ea typeface="+mj-ea"/>
                <a:cs typeface="+mj-cs"/>
              </a:rPr>
              <a:t>3. </a:t>
            </a:r>
            <a:r>
              <a:rPr kumimoji="0" lang="de-DE" sz="2400" b="0" i="0" u="none" strike="noStrike" kern="1200" cap="all" spc="0" normalizeH="0" baseline="0" noProof="0" dirty="0" err="1">
                <a:ln>
                  <a:noFill/>
                </a:ln>
                <a:effectLst/>
                <a:uLnTx/>
                <a:uFillTx/>
                <a:latin typeface="Arial"/>
                <a:ea typeface="+mj-ea"/>
                <a:cs typeface="+mj-cs"/>
              </a:rPr>
              <a:t>KARtierungsErGEBNIS</a:t>
            </a:r>
            <a:r>
              <a:rPr kumimoji="0" lang="de-DE" sz="2400" b="0" i="0" u="none" strike="noStrike" kern="1200" cap="all" spc="0" normalizeH="0" noProof="0" dirty="0">
                <a:ln>
                  <a:noFill/>
                </a:ln>
                <a:effectLst/>
                <a:uLnTx/>
                <a:uFillTx/>
                <a:latin typeface="Arial"/>
                <a:ea typeface="+mj-ea"/>
                <a:cs typeface="+mj-cs"/>
              </a:rPr>
              <a:t> Der Stadt Schönebeck</a:t>
            </a:r>
            <a:endParaRPr kumimoji="0" lang="de-DE" sz="2400" b="0" i="0" u="none" strike="noStrike" kern="1200" cap="all" spc="0" normalizeH="0" baseline="0" noProof="0" dirty="0">
              <a:ln>
                <a:noFill/>
              </a:ln>
              <a:effectLst/>
              <a:uLnTx/>
              <a:uFillTx/>
              <a:latin typeface="Arial"/>
              <a:ea typeface="+mj-ea"/>
              <a:cs typeface="+mj-cs"/>
            </a:endParaRPr>
          </a:p>
        </p:txBody>
      </p:sp>
      <p:graphicFrame>
        <p:nvGraphicFramePr>
          <p:cNvPr id="2" name="Tabelle 1"/>
          <p:cNvGraphicFramePr>
            <a:graphicFrameLocks noGrp="1"/>
          </p:cNvGraphicFramePr>
          <p:nvPr>
            <p:extLst>
              <p:ext uri="{D42A27DB-BD31-4B8C-83A1-F6EECF244321}">
                <p14:modId xmlns:p14="http://schemas.microsoft.com/office/powerpoint/2010/main" val="3950787793"/>
              </p:ext>
            </p:extLst>
          </p:nvPr>
        </p:nvGraphicFramePr>
        <p:xfrm>
          <a:off x="716560" y="1646230"/>
          <a:ext cx="6170734" cy="1145313"/>
        </p:xfrm>
        <a:graphic>
          <a:graphicData uri="http://schemas.openxmlformats.org/drawingml/2006/table">
            <a:tbl>
              <a:tblPr firstRow="1" bandRow="1">
                <a:tableStyleId>{2D5ABB26-0587-4C30-8999-92F81FD0307C}</a:tableStyleId>
              </a:tblPr>
              <a:tblGrid>
                <a:gridCol w="3578446">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381771">
                <a:tc>
                  <a:txBody>
                    <a:bodyPr/>
                    <a:lstStyle/>
                    <a:p>
                      <a:r>
                        <a:rPr lang="de-DE" dirty="0">
                          <a:solidFill>
                            <a:schemeClr val="tx1"/>
                          </a:solidFill>
                          <a:latin typeface="Arial" pitchFamily="34" charset="0"/>
                          <a:cs typeface="Arial" pitchFamily="34" charset="0"/>
                        </a:rPr>
                        <a:t>Einwohner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800" kern="1200" dirty="0" smtClean="0">
                          <a:solidFill>
                            <a:schemeClr val="tx1"/>
                          </a:solidFill>
                          <a:effectLst/>
                          <a:latin typeface="Arial" panose="020B0604020202020204" pitchFamily="34" charset="0"/>
                          <a:ea typeface="+mn-ea"/>
                          <a:cs typeface="Arial" panose="020B0604020202020204" pitchFamily="34" charset="0"/>
                        </a:rPr>
                        <a:t>31.154</a:t>
                      </a:r>
                      <a:r>
                        <a:rPr lang="de-DE" sz="1800" kern="1200" dirty="0" smtClean="0">
                          <a:solidFill>
                            <a:schemeClr val="tx1"/>
                          </a:solidFill>
                          <a:effectLst/>
                          <a:latin typeface="+mn-lt"/>
                          <a:ea typeface="+mn-ea"/>
                          <a:cs typeface="+mn-cs"/>
                        </a:rPr>
                        <a:t>       </a:t>
                      </a:r>
                      <a:r>
                        <a:rPr lang="de-DE" sz="1800" kern="1200" dirty="0" smtClean="0">
                          <a:solidFill>
                            <a:schemeClr val="tx1"/>
                          </a:solidFill>
                          <a:effectLst/>
                          <a:latin typeface="Arial" panose="020B0604020202020204" pitchFamily="34" charset="0"/>
                          <a:ea typeface="+mn-ea"/>
                          <a:cs typeface="Arial" panose="020B0604020202020204" pitchFamily="34" charset="0"/>
                        </a:rPr>
                        <a:t>(</a:t>
                      </a:r>
                      <a:r>
                        <a:rPr lang="de-DE" sz="1800" kern="1200" baseline="0" dirty="0" smtClean="0">
                          <a:solidFill>
                            <a:schemeClr val="tx1"/>
                          </a:solidFill>
                          <a:effectLst/>
                          <a:latin typeface="Arial" panose="020B0604020202020204" pitchFamily="34" charset="0"/>
                          <a:ea typeface="+mn-ea"/>
                          <a:cs typeface="Arial" panose="020B0604020202020204" pitchFamily="34" charset="0"/>
                        </a:rPr>
                        <a:t>31.12.2022)</a:t>
                      </a:r>
                      <a:endParaRPr lang="de-DE"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1771">
                <a:tc>
                  <a:txBody>
                    <a:bodyPr/>
                    <a:lstStyle/>
                    <a:p>
                      <a:r>
                        <a:rPr lang="de-DE" dirty="0">
                          <a:solidFill>
                            <a:schemeClr val="tx1"/>
                          </a:solidFill>
                          <a:latin typeface="Arial" pitchFamily="34" charset="0"/>
                          <a:cs typeface="Arial" pitchFamily="34" charset="0"/>
                        </a:rPr>
                        <a:t>Kartierte Hauptverkehrsstraßen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tx1"/>
                          </a:solidFill>
                          <a:latin typeface="Arial" pitchFamily="34" charset="0"/>
                          <a:cs typeface="Arial" pitchFamily="34" charset="0"/>
                        </a:rPr>
                        <a:t>L51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1771">
                <a:tc>
                  <a:txBody>
                    <a:bodyPr/>
                    <a:lstStyle/>
                    <a:p>
                      <a:r>
                        <a:rPr lang="de-DE" dirty="0">
                          <a:solidFill>
                            <a:schemeClr val="tx1"/>
                          </a:solidFill>
                          <a:latin typeface="Arial" pitchFamily="34" charset="0"/>
                          <a:cs typeface="Arial" pitchFamily="34" charset="0"/>
                        </a:rPr>
                        <a:t>Kartierungsumfang/Gesamtlänge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tx1"/>
                          </a:solidFill>
                          <a:latin typeface="Arial" pitchFamily="34" charset="0"/>
                          <a:cs typeface="Arial" pitchFamily="34" charset="0"/>
                        </a:rPr>
                        <a:t>6,07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Textplatzhalter 10"/>
          <p:cNvSpPr txBox="1">
            <a:spLocks/>
          </p:cNvSpPr>
          <p:nvPr/>
        </p:nvSpPr>
        <p:spPr>
          <a:xfrm>
            <a:off x="7463358" y="1052736"/>
            <a:ext cx="3420381" cy="113153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5B245"/>
              </a:buClr>
              <a:buSzTx/>
              <a:buFont typeface="Arial" panose="020B0604020202020204" pitchFamily="34" charset="0"/>
              <a:buNone/>
              <a:tabLst/>
              <a:defRPr/>
            </a:pPr>
            <a:r>
              <a:rPr kumimoji="0" lang="de-DE" sz="2400" b="1" i="0" u="none" strike="noStrike" kern="1200" cap="none" spc="0" normalizeH="0" baseline="0" noProof="0" dirty="0">
                <a:ln>
                  <a:noFill/>
                </a:ln>
                <a:solidFill>
                  <a:srgbClr val="9FD28A">
                    <a:lumMod val="50000"/>
                  </a:srgbClr>
                </a:solidFill>
                <a:effectLst/>
                <a:uLnTx/>
                <a:uFillTx/>
                <a:latin typeface="Arial"/>
                <a:ea typeface="+mn-ea"/>
                <a:cs typeface="+mn-cs"/>
              </a:rPr>
              <a:t>Erläuterungen zu Strategischen Lärmkarten</a:t>
            </a:r>
          </a:p>
        </p:txBody>
      </p:sp>
      <p:pic>
        <p:nvPicPr>
          <p:cNvPr id="18" name="Grafik 17">
            <a:extLst>
              <a:ext uri="{FF2B5EF4-FFF2-40B4-BE49-F238E27FC236}">
                <a16:creationId xmlns:a16="http://schemas.microsoft.com/office/drawing/2014/main" id="{428F3EAB-4BED-BB5A-8E32-4570104E67BB}"/>
              </a:ext>
            </a:extLst>
          </p:cNvPr>
          <p:cNvPicPr>
            <a:picLocks noChangeAspect="1"/>
          </p:cNvPicPr>
          <p:nvPr/>
        </p:nvPicPr>
        <p:blipFill>
          <a:blip r:embed="rId2"/>
          <a:stretch>
            <a:fillRect/>
          </a:stretch>
        </p:blipFill>
        <p:spPr>
          <a:xfrm>
            <a:off x="7751390" y="3903542"/>
            <a:ext cx="2446727" cy="2193873"/>
          </a:xfrm>
          <a:prstGeom prst="rect">
            <a:avLst/>
          </a:prstGeom>
        </p:spPr>
      </p:pic>
      <p:pic>
        <p:nvPicPr>
          <p:cNvPr id="20" name="Grafik 19">
            <a:extLst>
              <a:ext uri="{FF2B5EF4-FFF2-40B4-BE49-F238E27FC236}">
                <a16:creationId xmlns:a16="http://schemas.microsoft.com/office/drawing/2014/main" id="{97D2134C-F30B-126A-C9D3-4DA22B1F688B}"/>
              </a:ext>
            </a:extLst>
          </p:cNvPr>
          <p:cNvPicPr>
            <a:picLocks noChangeAspect="1"/>
          </p:cNvPicPr>
          <p:nvPr/>
        </p:nvPicPr>
        <p:blipFill>
          <a:blip r:embed="rId3"/>
          <a:stretch>
            <a:fillRect/>
          </a:stretch>
        </p:blipFill>
        <p:spPr>
          <a:xfrm>
            <a:off x="7751390" y="2184266"/>
            <a:ext cx="3814879" cy="1565620"/>
          </a:xfrm>
          <a:prstGeom prst="rect">
            <a:avLst/>
          </a:prstGeom>
        </p:spPr>
      </p:pic>
      <p:sp>
        <p:nvSpPr>
          <p:cNvPr id="3" name="Untertitel 2">
            <a:extLst>
              <a:ext uri="{FF2B5EF4-FFF2-40B4-BE49-F238E27FC236}">
                <a16:creationId xmlns:a16="http://schemas.microsoft.com/office/drawing/2014/main" id="{167AF2E1-8405-BECA-826A-4376DF6187C6}"/>
              </a:ext>
            </a:extLst>
          </p:cNvPr>
          <p:cNvSpPr>
            <a:spLocks noGrp="1"/>
          </p:cNvSpPr>
          <p:nvPr>
            <p:ph type="subTitle" idx="1"/>
          </p:nvPr>
        </p:nvSpPr>
        <p:spPr>
          <a:xfrm>
            <a:off x="10415686" y="188640"/>
            <a:ext cx="1656184" cy="694928"/>
          </a:xfrm>
        </p:spPr>
        <p:txBody>
          <a:bodyPr>
            <a:normAutofit fontScale="47500" lnSpcReduction="20000"/>
          </a:bodyPr>
          <a:lstStyle/>
          <a:p>
            <a:r>
              <a:rPr lang="de-DE" dirty="0">
                <a:solidFill>
                  <a:schemeClr val="tx1"/>
                </a:solidFill>
                <a:latin typeface="Arial" pitchFamily="34" charset="0"/>
                <a:cs typeface="Arial" pitchFamily="34" charset="0"/>
              </a:rPr>
              <a:t>Stadt</a:t>
            </a:r>
          </a:p>
          <a:p>
            <a:r>
              <a:rPr lang="de-DE" dirty="0" smtClean="0">
                <a:solidFill>
                  <a:schemeClr val="tx1"/>
                </a:solidFill>
                <a:latin typeface="Arial" pitchFamily="34" charset="0"/>
                <a:cs typeface="Arial" pitchFamily="34" charset="0"/>
              </a:rPr>
              <a:t>Schönebeck (Elbe)</a:t>
            </a:r>
            <a:endParaRPr lang="de-DE" dirty="0">
              <a:solidFill>
                <a:schemeClr val="tx1"/>
              </a:solidFill>
              <a:latin typeface="Arial" pitchFamily="34" charset="0"/>
              <a:cs typeface="Arial" pitchFamily="34" charset="0"/>
            </a:endParaRPr>
          </a:p>
        </p:txBody>
      </p:sp>
      <p:pic>
        <p:nvPicPr>
          <p:cNvPr id="7" name="Grafik 6" descr="Ein Bild, das Text enthält.&#10;&#10;Automatisch generierte Beschreibung">
            <a:extLst>
              <a:ext uri="{FF2B5EF4-FFF2-40B4-BE49-F238E27FC236}">
                <a16:creationId xmlns:a16="http://schemas.microsoft.com/office/drawing/2014/main" id="{0B417309-776D-47AF-7458-EACD2943F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6984" y="857175"/>
            <a:ext cx="613587" cy="766984"/>
          </a:xfrm>
          <a:prstGeom prst="rect">
            <a:avLst/>
          </a:prstGeom>
        </p:spPr>
      </p:pic>
    </p:spTree>
    <p:extLst>
      <p:ext uri="{BB962C8B-B14F-4D97-AF65-F5344CB8AC3E}">
        <p14:creationId xmlns:p14="http://schemas.microsoft.com/office/powerpoint/2010/main" val="164184181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öhler+Partner">
      <a:dk1>
        <a:srgbClr val="727777"/>
      </a:dk1>
      <a:lt1>
        <a:sysClr val="window" lastClr="FFFFFF"/>
      </a:lt1>
      <a:dk2>
        <a:srgbClr val="65B245"/>
      </a:dk2>
      <a:lt2>
        <a:srgbClr val="E7E6E6"/>
      </a:lt2>
      <a:accent1>
        <a:srgbClr val="65B245"/>
      </a:accent1>
      <a:accent2>
        <a:srgbClr val="727777"/>
      </a:accent2>
      <a:accent3>
        <a:srgbClr val="A5A5A5"/>
      </a:accent3>
      <a:accent4>
        <a:srgbClr val="9FD28A"/>
      </a:accent4>
      <a:accent5>
        <a:srgbClr val="CDE8C2"/>
      </a:accent5>
      <a:accent6>
        <a:srgbClr val="70AD47"/>
      </a:accent6>
      <a:hlink>
        <a:srgbClr val="DADCDC"/>
      </a:hlink>
      <a:folHlink>
        <a:srgbClr val="ED7D3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967</Words>
  <Application>Microsoft Office PowerPoint</Application>
  <PresentationFormat>Benutzerdefiniert</PresentationFormat>
  <Paragraphs>180</Paragraphs>
  <Slides>15</Slides>
  <Notes>1</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15</vt:i4>
      </vt:variant>
    </vt:vector>
  </HeadingPairs>
  <TitlesOfParts>
    <vt:vector size="19" baseType="lpstr">
      <vt:lpstr>Arial</vt:lpstr>
      <vt:lpstr>Calibri</vt:lpstr>
      <vt:lpstr>Larissa</vt:lpstr>
      <vt:lpstr>1_Office Theme</vt:lpstr>
      <vt:lpstr>Umgebungslärmkartierung Stufe 4 an Hauptverkehrsstraßen in Sachsen-Anhalt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Umgebungslärmkartierung Stufe 4 an Hauptverkehrsstraßen in Sachsen-Anhalt</dc:title>
  <dc:creator>User</dc:creator>
  <cp:lastModifiedBy>Lentze, Cornelia</cp:lastModifiedBy>
  <cp:revision>53</cp:revision>
  <dcterms:created xsi:type="dcterms:W3CDTF">2022-09-22T15:55:03Z</dcterms:created>
  <dcterms:modified xsi:type="dcterms:W3CDTF">2023-04-12T07:38:59Z</dcterms:modified>
</cp:coreProperties>
</file>